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Lato"/>
      <p:regular r:id="rId22"/>
      <p:bold r:id="rId23"/>
      <p:italic r:id="rId24"/>
      <p:boldItalic r:id="rId25"/>
    </p:embeddedFont>
    <p:embeddedFont>
      <p:font typeface="Lato Light"/>
      <p:regular r:id="rId26"/>
      <p:bold r:id="rId27"/>
      <p:italic r:id="rId28"/>
      <p:boldItalic r:id="rId29"/>
    </p:embeddedFont>
    <p:embeddedFont>
      <p:font typeface="Lato Black"/>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ato-regular.fntdata"/><Relationship Id="rId21" Type="http://schemas.openxmlformats.org/officeDocument/2006/relationships/slide" Target="slides/slide16.xml"/><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Light-regular.fntdata"/><Relationship Id="rId25" Type="http://schemas.openxmlformats.org/officeDocument/2006/relationships/font" Target="fonts/Lato-boldItalic.fntdata"/><Relationship Id="rId28" Type="http://schemas.openxmlformats.org/officeDocument/2006/relationships/font" Target="fonts/LatoLight-italic.fntdata"/><Relationship Id="rId27" Type="http://schemas.openxmlformats.org/officeDocument/2006/relationships/font" Target="fonts/Lato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lack-boldItalic.fntdata"/><Relationship Id="rId30" Type="http://schemas.openxmlformats.org/officeDocument/2006/relationships/font" Target="fonts/LatoBlack-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5f905116a4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f905116a4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f905116a4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f905116a4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5f905116a4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f905116a4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f975fed5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f975fed5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f905116a4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f905116a4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f975fed56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f975fed56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f810202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f810202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5f8027f16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f8027f16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5f8027f16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f8027f16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5f905116a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f905116a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5f905116a4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f905116a4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5f8f40a57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f8f40a5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f905116a4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f905116a4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f975fec7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f975fec7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5f905116a4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f905116a4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rive.google.com/file/d/1Ly-YzLlS2BjjczC4nduDqGL6CHvRKhNL/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845"/>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4922" l="0" r="0" t="0"/>
          <a:stretch/>
        </p:blipFill>
        <p:spPr>
          <a:xfrm>
            <a:off x="0" y="-47625"/>
            <a:ext cx="9143999" cy="5191125"/>
          </a:xfrm>
          <a:prstGeom prst="rect">
            <a:avLst/>
          </a:prstGeom>
          <a:noFill/>
          <a:ln>
            <a:noFill/>
          </a:ln>
        </p:spPr>
      </p:pic>
      <p:sp>
        <p:nvSpPr>
          <p:cNvPr id="55" name="Google Shape;55;p13"/>
          <p:cNvSpPr txBox="1"/>
          <p:nvPr>
            <p:ph type="ctrTitle"/>
          </p:nvPr>
        </p:nvSpPr>
        <p:spPr>
          <a:xfrm>
            <a:off x="311708" y="7815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Lato Black"/>
                <a:ea typeface="Lato Black"/>
                <a:cs typeface="Lato Black"/>
                <a:sym typeface="Lato Black"/>
              </a:rPr>
              <a:t>Analysis on MRT3 Ridership 2017</a:t>
            </a:r>
            <a:endParaRPr sz="2400">
              <a:latin typeface="Lato Black"/>
              <a:ea typeface="Lato Black"/>
              <a:cs typeface="Lato Black"/>
              <a:sym typeface="Lato Black"/>
            </a:endParaRPr>
          </a:p>
        </p:txBody>
      </p:sp>
      <p:sp>
        <p:nvSpPr>
          <p:cNvPr id="56" name="Google Shape;56;p13"/>
          <p:cNvSpPr txBox="1"/>
          <p:nvPr>
            <p:ph idx="1" type="subTitle"/>
          </p:nvPr>
        </p:nvSpPr>
        <p:spPr>
          <a:xfrm>
            <a:off x="311700" y="2749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Lato"/>
                <a:ea typeface="Lato"/>
                <a:cs typeface="Lato"/>
                <a:sym typeface="Lato"/>
              </a:rPr>
              <a:t>DATASCI FINAL PROJECT</a:t>
            </a:r>
            <a:endParaRPr b="1" sz="1200">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3">
            <a:alphaModFix/>
          </a:blip>
          <a:srcRect b="4662" l="3269" r="0" t="0"/>
          <a:stretch/>
        </p:blipFill>
        <p:spPr>
          <a:xfrm>
            <a:off x="43825" y="105775"/>
            <a:ext cx="9056349" cy="3860200"/>
          </a:xfrm>
          <a:prstGeom prst="rect">
            <a:avLst/>
          </a:prstGeom>
          <a:noFill/>
          <a:ln>
            <a:noFill/>
          </a:ln>
        </p:spPr>
      </p:pic>
      <p:sp>
        <p:nvSpPr>
          <p:cNvPr id="123" name="Google Shape;123;p22"/>
          <p:cNvSpPr txBox="1"/>
          <p:nvPr/>
        </p:nvSpPr>
        <p:spPr>
          <a:xfrm>
            <a:off x="311700" y="4034250"/>
            <a:ext cx="8520600" cy="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Observations:</a:t>
            </a:r>
            <a:endParaRPr b="1"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Traffic activity is most congested at the end stations</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The least commuter traffic activity is found at Santolan station and GMA Kamuning station</a:t>
            </a:r>
            <a:endParaRPr sz="12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3"/>
          <p:cNvPicPr preferRelativeResize="0"/>
          <p:nvPr/>
        </p:nvPicPr>
        <p:blipFill>
          <a:blip r:embed="rId3">
            <a:alphaModFix/>
          </a:blip>
          <a:stretch>
            <a:fillRect/>
          </a:stretch>
        </p:blipFill>
        <p:spPr>
          <a:xfrm>
            <a:off x="0" y="86722"/>
            <a:ext cx="9144000" cy="4189005"/>
          </a:xfrm>
          <a:prstGeom prst="rect">
            <a:avLst/>
          </a:prstGeom>
          <a:noFill/>
          <a:ln cap="flat" cmpd="sng" w="9525">
            <a:solidFill>
              <a:schemeClr val="accent1"/>
            </a:solidFill>
            <a:prstDash val="solid"/>
            <a:round/>
            <a:headEnd len="sm" w="sm" type="none"/>
            <a:tailEnd len="sm" w="sm" type="none"/>
          </a:ln>
        </p:spPr>
      </p:pic>
      <p:cxnSp>
        <p:nvCxnSpPr>
          <p:cNvPr id="129" name="Google Shape;129;p23"/>
          <p:cNvCxnSpPr/>
          <p:nvPr/>
        </p:nvCxnSpPr>
        <p:spPr>
          <a:xfrm>
            <a:off x="414300" y="1295400"/>
            <a:ext cx="8315400" cy="0"/>
          </a:xfrm>
          <a:prstGeom prst="straightConnector1">
            <a:avLst/>
          </a:prstGeom>
          <a:noFill/>
          <a:ln cap="flat" cmpd="sng" w="9525">
            <a:solidFill>
              <a:srgbClr val="0000FF"/>
            </a:solidFill>
            <a:prstDash val="dash"/>
            <a:round/>
            <a:headEnd len="med" w="med" type="none"/>
            <a:tailEnd len="med" w="med" type="none"/>
          </a:ln>
        </p:spPr>
      </p:cxnSp>
      <p:cxnSp>
        <p:nvCxnSpPr>
          <p:cNvPr id="130" name="Google Shape;130;p23"/>
          <p:cNvCxnSpPr/>
          <p:nvPr/>
        </p:nvCxnSpPr>
        <p:spPr>
          <a:xfrm>
            <a:off x="414300" y="1371600"/>
            <a:ext cx="8315400" cy="0"/>
          </a:xfrm>
          <a:prstGeom prst="straightConnector1">
            <a:avLst/>
          </a:prstGeom>
          <a:noFill/>
          <a:ln cap="flat" cmpd="sng" w="9525">
            <a:solidFill>
              <a:srgbClr val="FF0000"/>
            </a:solidFill>
            <a:prstDash val="dash"/>
            <a:round/>
            <a:headEnd len="med" w="med" type="none"/>
            <a:tailEnd len="med" w="med" type="none"/>
          </a:ln>
        </p:spPr>
      </p:cxnSp>
      <p:sp>
        <p:nvSpPr>
          <p:cNvPr id="131" name="Google Shape;131;p23"/>
          <p:cNvSpPr txBox="1"/>
          <p:nvPr/>
        </p:nvSpPr>
        <p:spPr>
          <a:xfrm>
            <a:off x="311700" y="4034250"/>
            <a:ext cx="8520600" cy="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Observations:</a:t>
            </a:r>
            <a:endParaRPr b="1"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There are less commuters during Summer (Apr-Jun) and Ber-months (Nov-Dec)versus the other months</a:t>
            </a:r>
            <a:endParaRPr sz="1200">
              <a:latin typeface="Lato"/>
              <a:ea typeface="Lato"/>
              <a:cs typeface="Lato"/>
              <a:sym typeface="Lato"/>
            </a:endParaRPr>
          </a:p>
          <a:p>
            <a:pPr indent="0" lvl="0" marL="0" rtl="0" algn="l">
              <a:spcBef>
                <a:spcPts val="0"/>
              </a:spcBef>
              <a:spcAft>
                <a:spcPts val="0"/>
              </a:spcAft>
              <a:buNone/>
            </a:pPr>
            <a:r>
              <a:rPr i="1" lang="en" sz="1200">
                <a:latin typeface="Lato"/>
                <a:ea typeface="Lato"/>
                <a:cs typeface="Lato"/>
                <a:sym typeface="Lato"/>
              </a:rPr>
              <a:t>Note: There was no MRT3 activity on Apr 13 - Apr 16, 2017</a:t>
            </a:r>
            <a:endParaRPr i="1"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cxnSp>
        <p:nvCxnSpPr>
          <p:cNvPr id="132" name="Google Shape;132;p23"/>
          <p:cNvCxnSpPr/>
          <p:nvPr/>
        </p:nvCxnSpPr>
        <p:spPr>
          <a:xfrm>
            <a:off x="3638550" y="4275725"/>
            <a:ext cx="638100" cy="0"/>
          </a:xfrm>
          <a:prstGeom prst="straightConnector1">
            <a:avLst/>
          </a:prstGeom>
          <a:noFill/>
          <a:ln cap="flat" cmpd="sng" w="9525">
            <a:solidFill>
              <a:srgbClr val="0000FF"/>
            </a:solidFill>
            <a:prstDash val="dash"/>
            <a:round/>
            <a:headEnd len="med" w="med" type="none"/>
            <a:tailEnd len="med" w="med" type="none"/>
          </a:ln>
        </p:spPr>
      </p:cxnSp>
      <p:cxnSp>
        <p:nvCxnSpPr>
          <p:cNvPr id="133" name="Google Shape;133;p23"/>
          <p:cNvCxnSpPr/>
          <p:nvPr/>
        </p:nvCxnSpPr>
        <p:spPr>
          <a:xfrm>
            <a:off x="5372100" y="4275725"/>
            <a:ext cx="638100" cy="0"/>
          </a:xfrm>
          <a:prstGeom prst="straightConnector1">
            <a:avLst/>
          </a:prstGeom>
          <a:noFill/>
          <a:ln cap="flat" cmpd="sng" w="9525">
            <a:solidFill>
              <a:srgbClr val="FF0000"/>
            </a:solidFill>
            <a:prstDash val="dash"/>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nvSpPr>
        <p:spPr>
          <a:xfrm>
            <a:off x="1208300" y="1390650"/>
            <a:ext cx="5819700" cy="3126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00">
                <a:solidFill>
                  <a:schemeClr val="dk1"/>
                </a:solidFill>
                <a:latin typeface="Lato"/>
                <a:ea typeface="Lato"/>
                <a:cs typeface="Lato"/>
                <a:sym typeface="Lato"/>
              </a:rPr>
              <a:t>The entry population at the End Stations (Taft and North) are significantly larger than that of the average entries of all stations</a:t>
            </a:r>
            <a:br>
              <a:rPr lang="en" sz="1300">
                <a:solidFill>
                  <a:schemeClr val="dk1"/>
                </a:solidFill>
                <a:latin typeface="Lato"/>
                <a:ea typeface="Lato"/>
                <a:cs typeface="Lato"/>
                <a:sym typeface="Lato"/>
              </a:rPr>
            </a:br>
            <a:endParaRPr sz="1300">
              <a:solidFill>
                <a:schemeClr val="dk1"/>
              </a:solidFill>
              <a:latin typeface="Lato"/>
              <a:ea typeface="Lato"/>
              <a:cs typeface="Lato"/>
              <a:sym typeface="Lato"/>
            </a:endParaRPr>
          </a:p>
          <a:p>
            <a:pPr indent="0" lvl="0" marL="0" rtl="0" algn="just">
              <a:lnSpc>
                <a:spcPct val="100000"/>
              </a:lnSpc>
              <a:spcBef>
                <a:spcPts val="0"/>
              </a:spcBef>
              <a:spcAft>
                <a:spcPts val="0"/>
              </a:spcAft>
              <a:buClr>
                <a:schemeClr val="dk1"/>
              </a:buClr>
              <a:buSzPts val="1100"/>
              <a:buFont typeface="Arial"/>
              <a:buNone/>
            </a:pPr>
            <a:r>
              <a:t/>
            </a:r>
            <a:endParaRPr sz="1300">
              <a:solidFill>
                <a:schemeClr val="dk1"/>
              </a:solidFill>
              <a:latin typeface="Lato"/>
              <a:ea typeface="Lato"/>
              <a:cs typeface="Lato"/>
              <a:sym typeface="Lato"/>
            </a:endParaRPr>
          </a:p>
          <a:p>
            <a:pPr indent="0" lvl="0" marL="0" rtl="0" algn="just">
              <a:lnSpc>
                <a:spcPct val="100000"/>
              </a:lnSpc>
              <a:spcBef>
                <a:spcPts val="0"/>
              </a:spcBef>
              <a:spcAft>
                <a:spcPts val="0"/>
              </a:spcAft>
              <a:buNone/>
            </a:pPr>
            <a:r>
              <a:rPr lang="en" sz="1300">
                <a:solidFill>
                  <a:schemeClr val="dk1"/>
                </a:solidFill>
                <a:latin typeface="Lato"/>
                <a:ea typeface="Lato"/>
                <a:cs typeface="Lato"/>
                <a:sym typeface="Lato"/>
              </a:rPr>
              <a:t>The station congestion on Fridays is significantly higher than on the other days of the week</a:t>
            </a:r>
            <a:br>
              <a:rPr lang="en" sz="1300">
                <a:solidFill>
                  <a:schemeClr val="dk1"/>
                </a:solidFill>
                <a:latin typeface="Lato"/>
                <a:ea typeface="Lato"/>
                <a:cs typeface="Lato"/>
                <a:sym typeface="Lato"/>
              </a:rPr>
            </a:br>
            <a:br>
              <a:rPr lang="en" sz="1300">
                <a:solidFill>
                  <a:schemeClr val="dk1"/>
                </a:solidFill>
                <a:latin typeface="Lato"/>
                <a:ea typeface="Lato"/>
                <a:cs typeface="Lato"/>
                <a:sym typeface="Lato"/>
              </a:rPr>
            </a:br>
            <a:endParaRPr sz="1300">
              <a:solidFill>
                <a:schemeClr val="dk1"/>
              </a:solidFill>
              <a:latin typeface="Lato"/>
              <a:ea typeface="Lato"/>
              <a:cs typeface="Lato"/>
              <a:sym typeface="Lato"/>
            </a:endParaRPr>
          </a:p>
          <a:p>
            <a:pPr indent="0" lvl="0" marL="0" rtl="0" algn="just">
              <a:lnSpc>
                <a:spcPct val="100000"/>
              </a:lnSpc>
              <a:spcBef>
                <a:spcPts val="0"/>
              </a:spcBef>
              <a:spcAft>
                <a:spcPts val="0"/>
              </a:spcAft>
              <a:buNone/>
            </a:pPr>
            <a:r>
              <a:rPr lang="en" sz="1300">
                <a:solidFill>
                  <a:schemeClr val="dk1"/>
                </a:solidFill>
                <a:latin typeface="Lato"/>
                <a:ea typeface="Lato"/>
                <a:cs typeface="Lato"/>
                <a:sym typeface="Lato"/>
              </a:rPr>
              <a:t>Stations are busiest at the the start and end of  the commuters’ working hours versus other times in the day.</a:t>
            </a:r>
            <a:endParaRPr sz="1300">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sz="1300">
              <a:solidFill>
                <a:schemeClr val="dk1"/>
              </a:solidFill>
              <a:latin typeface="Lato"/>
              <a:ea typeface="Lato"/>
              <a:cs typeface="Lato"/>
              <a:sym typeface="Lato"/>
            </a:endParaRPr>
          </a:p>
          <a:p>
            <a:pPr indent="0" lvl="0" marL="0" rtl="0" algn="just">
              <a:lnSpc>
                <a:spcPct val="100000"/>
              </a:lnSpc>
              <a:spcBef>
                <a:spcPts val="0"/>
              </a:spcBef>
              <a:spcAft>
                <a:spcPts val="0"/>
              </a:spcAft>
              <a:buClr>
                <a:schemeClr val="dk1"/>
              </a:buClr>
              <a:buSzPts val="1100"/>
              <a:buFont typeface="Arial"/>
              <a:buNone/>
            </a:pPr>
            <a:r>
              <a:t/>
            </a:r>
            <a:endParaRPr sz="1300">
              <a:solidFill>
                <a:schemeClr val="dk1"/>
              </a:solidFill>
              <a:latin typeface="Lato"/>
              <a:ea typeface="Lato"/>
              <a:cs typeface="Lato"/>
              <a:sym typeface="Lato"/>
            </a:endParaRPr>
          </a:p>
          <a:p>
            <a:pPr indent="0" lvl="0" marL="0" rtl="0" algn="just">
              <a:lnSpc>
                <a:spcPct val="100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There are less commuter activity during Summer (Apr-Jun) and Ber-months (Nov-Dec) versus the other months</a:t>
            </a:r>
            <a:endParaRPr sz="1300">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sz="1300">
              <a:solidFill>
                <a:schemeClr val="dk1"/>
              </a:solidFill>
              <a:latin typeface="Lato"/>
              <a:ea typeface="Lato"/>
              <a:cs typeface="Lato"/>
              <a:sym typeface="Lato"/>
            </a:endParaRPr>
          </a:p>
        </p:txBody>
      </p:sp>
      <p:sp>
        <p:nvSpPr>
          <p:cNvPr id="139" name="Google Shape;139;p24"/>
          <p:cNvSpPr txBox="1"/>
          <p:nvPr/>
        </p:nvSpPr>
        <p:spPr>
          <a:xfrm>
            <a:off x="446100" y="579775"/>
            <a:ext cx="800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ato Light"/>
                <a:ea typeface="Lato Light"/>
                <a:cs typeface="Lato Light"/>
                <a:sym typeface="Lato Light"/>
              </a:rPr>
              <a:t>Test</a:t>
            </a:r>
            <a:r>
              <a:rPr lang="en" sz="2800">
                <a:latin typeface="Lato Light"/>
                <a:ea typeface="Lato Light"/>
                <a:cs typeface="Lato Light"/>
                <a:sym typeface="Lato Light"/>
              </a:rPr>
              <a:t> </a:t>
            </a:r>
            <a:r>
              <a:rPr lang="en" sz="2800">
                <a:latin typeface="Lato Black"/>
                <a:ea typeface="Lato Black"/>
                <a:cs typeface="Lato Black"/>
                <a:sym typeface="Lato Black"/>
              </a:rPr>
              <a:t>Hypotheses</a:t>
            </a:r>
            <a:endParaRPr sz="2800">
              <a:latin typeface="Lato Black"/>
              <a:ea typeface="Lato Black"/>
              <a:cs typeface="Lato Black"/>
              <a:sym typeface="Lato Black"/>
            </a:endParaRPr>
          </a:p>
        </p:txBody>
      </p:sp>
      <p:pic>
        <p:nvPicPr>
          <p:cNvPr id="140" name="Google Shape;140;p24"/>
          <p:cNvPicPr preferRelativeResize="0"/>
          <p:nvPr/>
        </p:nvPicPr>
        <p:blipFill>
          <a:blip r:embed="rId3">
            <a:alphaModFix/>
          </a:blip>
          <a:stretch>
            <a:fillRect/>
          </a:stretch>
        </p:blipFill>
        <p:spPr>
          <a:xfrm>
            <a:off x="793175" y="2985748"/>
            <a:ext cx="283825" cy="662310"/>
          </a:xfrm>
          <a:prstGeom prst="rect">
            <a:avLst/>
          </a:prstGeom>
          <a:noFill/>
          <a:ln>
            <a:noFill/>
          </a:ln>
        </p:spPr>
      </p:pic>
      <p:pic>
        <p:nvPicPr>
          <p:cNvPr id="141" name="Google Shape;141;p24"/>
          <p:cNvPicPr preferRelativeResize="0"/>
          <p:nvPr/>
        </p:nvPicPr>
        <p:blipFill>
          <a:blip r:embed="rId4">
            <a:alphaModFix/>
          </a:blip>
          <a:stretch>
            <a:fillRect/>
          </a:stretch>
        </p:blipFill>
        <p:spPr>
          <a:xfrm>
            <a:off x="793175" y="1390645"/>
            <a:ext cx="283825" cy="623107"/>
          </a:xfrm>
          <a:prstGeom prst="rect">
            <a:avLst/>
          </a:prstGeom>
          <a:noFill/>
          <a:ln>
            <a:noFill/>
          </a:ln>
        </p:spPr>
      </p:pic>
      <p:pic>
        <p:nvPicPr>
          <p:cNvPr id="142" name="Google Shape;142;p24"/>
          <p:cNvPicPr preferRelativeResize="0"/>
          <p:nvPr/>
        </p:nvPicPr>
        <p:blipFill>
          <a:blip r:embed="rId5">
            <a:alphaModFix/>
          </a:blip>
          <a:stretch>
            <a:fillRect/>
          </a:stretch>
        </p:blipFill>
        <p:spPr>
          <a:xfrm>
            <a:off x="793175" y="2188209"/>
            <a:ext cx="283822" cy="623100"/>
          </a:xfrm>
          <a:prstGeom prst="rect">
            <a:avLst/>
          </a:prstGeom>
          <a:noFill/>
          <a:ln>
            <a:noFill/>
          </a:ln>
        </p:spPr>
      </p:pic>
      <p:pic>
        <p:nvPicPr>
          <p:cNvPr id="143" name="Google Shape;143;p24"/>
          <p:cNvPicPr preferRelativeResize="0"/>
          <p:nvPr/>
        </p:nvPicPr>
        <p:blipFill rotWithShape="1">
          <a:blip r:embed="rId6">
            <a:alphaModFix/>
          </a:blip>
          <a:srcRect b="2729" l="8319" r="10990" t="1851"/>
          <a:stretch/>
        </p:blipFill>
        <p:spPr>
          <a:xfrm>
            <a:off x="793175" y="3770020"/>
            <a:ext cx="283825" cy="7472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nvSpPr>
        <p:spPr>
          <a:xfrm>
            <a:off x="446100" y="579775"/>
            <a:ext cx="800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ato Light"/>
                <a:ea typeface="Lato Light"/>
                <a:cs typeface="Lato Light"/>
                <a:sym typeface="Lato Light"/>
              </a:rPr>
              <a:t>Statistical </a:t>
            </a:r>
            <a:r>
              <a:rPr lang="en" sz="2800">
                <a:latin typeface="Lato Black"/>
                <a:ea typeface="Lato Black"/>
                <a:cs typeface="Lato Black"/>
                <a:sym typeface="Lato Black"/>
              </a:rPr>
              <a:t>Tests</a:t>
            </a:r>
            <a:endParaRPr sz="2800">
              <a:latin typeface="Lato Black"/>
              <a:ea typeface="Lato Black"/>
              <a:cs typeface="Lato Black"/>
              <a:sym typeface="Lato Black"/>
            </a:endParaRPr>
          </a:p>
        </p:txBody>
      </p:sp>
      <p:sp>
        <p:nvSpPr>
          <p:cNvPr id="149" name="Google Shape;149;p25"/>
          <p:cNvSpPr txBox="1"/>
          <p:nvPr/>
        </p:nvSpPr>
        <p:spPr>
          <a:xfrm>
            <a:off x="657225" y="1390650"/>
            <a:ext cx="7576200" cy="312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1600">
                <a:solidFill>
                  <a:schemeClr val="dk1"/>
                </a:solidFill>
                <a:latin typeface="Lato"/>
                <a:ea typeface="Lato"/>
                <a:cs typeface="Lato"/>
                <a:sym typeface="Lato"/>
              </a:rPr>
              <a:t>Most </a:t>
            </a:r>
            <a:r>
              <a:rPr b="1" lang="en" sz="1600">
                <a:solidFill>
                  <a:schemeClr val="dk1"/>
                </a:solidFill>
                <a:latin typeface="Lato"/>
                <a:ea typeface="Lato"/>
                <a:cs typeface="Lato"/>
                <a:sym typeface="Lato"/>
              </a:rPr>
              <a:t>of the </a:t>
            </a:r>
            <a:r>
              <a:rPr b="1" lang="en" sz="1600">
                <a:solidFill>
                  <a:schemeClr val="dk1"/>
                </a:solidFill>
                <a:latin typeface="Lato"/>
                <a:ea typeface="Lato"/>
                <a:cs typeface="Lato"/>
                <a:sym typeface="Lato"/>
              </a:rPr>
              <a:t>hypothesis underwent</a:t>
            </a:r>
            <a:r>
              <a:rPr b="1" lang="en" sz="1600">
                <a:solidFill>
                  <a:schemeClr val="dk1"/>
                </a:solidFill>
                <a:latin typeface="Lato"/>
                <a:ea typeface="Lato"/>
                <a:cs typeface="Lato"/>
                <a:sym typeface="Lato"/>
              </a:rPr>
              <a:t> </a:t>
            </a:r>
            <a:r>
              <a:rPr b="1" lang="en" sz="1600">
                <a:solidFill>
                  <a:schemeClr val="dk1"/>
                </a:solidFill>
                <a:latin typeface="Lato"/>
                <a:ea typeface="Lato"/>
                <a:cs typeface="Lato"/>
                <a:sym typeface="Lato"/>
              </a:rPr>
              <a:t>Z-Testing </a:t>
            </a:r>
            <a:r>
              <a:rPr lang="en" sz="1600">
                <a:solidFill>
                  <a:schemeClr val="dk1"/>
                </a:solidFill>
                <a:latin typeface="Lato"/>
                <a:ea typeface="Lato"/>
                <a:cs typeface="Lato"/>
                <a:sym typeface="Lato"/>
              </a:rPr>
              <a:t>used to test a hypothesis on a specific value of the population proportion.</a:t>
            </a:r>
            <a:endParaRPr sz="1600">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a:solidFill>
                <a:schemeClr val="dk1"/>
              </a:solidFill>
              <a:latin typeface="Lato"/>
              <a:ea typeface="Lato"/>
              <a:cs typeface="Lato"/>
              <a:sym typeface="Lato"/>
            </a:endParaRPr>
          </a:p>
          <a:p>
            <a:pPr indent="-317500" lvl="0" marL="457200" rtl="0" algn="just">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End station entries versus Overall station entries</a:t>
            </a:r>
            <a:endParaRPr>
              <a:solidFill>
                <a:schemeClr val="dk1"/>
              </a:solidFill>
              <a:latin typeface="Lato"/>
              <a:ea typeface="Lato"/>
              <a:cs typeface="Lato"/>
              <a:sym typeface="Lato"/>
            </a:endParaRPr>
          </a:p>
          <a:p>
            <a:pPr indent="-317500" lvl="0" marL="457200" rtl="0" algn="just">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Station congestion at peak hours </a:t>
            </a:r>
            <a:r>
              <a:rPr lang="en">
                <a:solidFill>
                  <a:schemeClr val="dk1"/>
                </a:solidFill>
                <a:latin typeface="Lato"/>
                <a:ea typeface="Lato"/>
                <a:cs typeface="Lato"/>
                <a:sym typeface="Lato"/>
              </a:rPr>
              <a:t>versus Average station congestion activity within a day</a:t>
            </a:r>
            <a:endParaRPr>
              <a:solidFill>
                <a:schemeClr val="dk1"/>
              </a:solidFill>
              <a:latin typeface="Lato"/>
              <a:ea typeface="Lato"/>
              <a:cs typeface="Lato"/>
              <a:sym typeface="Lato"/>
            </a:endParaRPr>
          </a:p>
          <a:p>
            <a:pPr indent="-317500" lvl="0" marL="457200" rtl="0" algn="just">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Station congestion  on Fridays versus Average Station congestion of a week</a:t>
            </a:r>
            <a:endParaRPr>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just">
              <a:lnSpc>
                <a:spcPct val="115000"/>
              </a:lnSpc>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6"/>
          <p:cNvPicPr preferRelativeResize="0"/>
          <p:nvPr/>
        </p:nvPicPr>
        <p:blipFill rotWithShape="1">
          <a:blip r:embed="rId3">
            <a:alphaModFix/>
          </a:blip>
          <a:srcRect b="11287" l="0" r="0" t="4417"/>
          <a:stretch/>
        </p:blipFill>
        <p:spPr>
          <a:xfrm>
            <a:off x="0" y="0"/>
            <a:ext cx="9143999" cy="5143499"/>
          </a:xfrm>
          <a:prstGeom prst="rect">
            <a:avLst/>
          </a:prstGeom>
          <a:noFill/>
          <a:ln>
            <a:noFill/>
          </a:ln>
        </p:spPr>
      </p:pic>
      <p:sp>
        <p:nvSpPr>
          <p:cNvPr id="155" name="Google Shape;155;p26"/>
          <p:cNvSpPr txBox="1"/>
          <p:nvPr/>
        </p:nvSpPr>
        <p:spPr>
          <a:xfrm>
            <a:off x="446100" y="579775"/>
            <a:ext cx="800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ato Light"/>
                <a:ea typeface="Lato Light"/>
                <a:cs typeface="Lato Light"/>
                <a:sym typeface="Lato Light"/>
              </a:rPr>
              <a:t>Conclusion and</a:t>
            </a:r>
            <a:r>
              <a:rPr lang="en" sz="2800">
                <a:latin typeface="Lato Black"/>
                <a:ea typeface="Lato Black"/>
                <a:cs typeface="Lato Black"/>
                <a:sym typeface="Lato Black"/>
              </a:rPr>
              <a:t> Recommendations</a:t>
            </a:r>
            <a:endParaRPr sz="2800">
              <a:latin typeface="Lato Black"/>
              <a:ea typeface="Lato Black"/>
              <a:cs typeface="Lato Black"/>
              <a:sym typeface="Lato Black"/>
            </a:endParaRPr>
          </a:p>
        </p:txBody>
      </p:sp>
      <p:sp>
        <p:nvSpPr>
          <p:cNvPr id="156" name="Google Shape;156;p26"/>
          <p:cNvSpPr txBox="1"/>
          <p:nvPr/>
        </p:nvSpPr>
        <p:spPr>
          <a:xfrm>
            <a:off x="446100" y="1224750"/>
            <a:ext cx="2991300" cy="328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Lato"/>
                <a:ea typeface="Lato"/>
                <a:cs typeface="Lato"/>
                <a:sym typeface="Lato"/>
              </a:rPr>
              <a:t>Commuter traffic is </a:t>
            </a:r>
            <a:r>
              <a:rPr lang="en">
                <a:latin typeface="Lato Black"/>
                <a:ea typeface="Lato Black"/>
                <a:cs typeface="Lato Black"/>
                <a:sym typeface="Lato Black"/>
              </a:rPr>
              <a:t>most congested at end stations</a:t>
            </a:r>
            <a:br>
              <a:rPr lang="en">
                <a:latin typeface="Lato Black"/>
                <a:ea typeface="Lato Black"/>
                <a:cs typeface="Lato Black"/>
                <a:sym typeface="Lato Black"/>
              </a:rPr>
            </a:br>
            <a:endParaRPr>
              <a:latin typeface="Lato Black"/>
              <a:ea typeface="Lato Black"/>
              <a:cs typeface="Lato Black"/>
              <a:sym typeface="Lato Black"/>
            </a:endParaRPr>
          </a:p>
          <a:p>
            <a:pPr indent="0" lvl="0" marL="0" rtl="0" algn="l">
              <a:lnSpc>
                <a:spcPct val="100000"/>
              </a:lnSpc>
              <a:spcBef>
                <a:spcPts val="0"/>
              </a:spcBef>
              <a:spcAft>
                <a:spcPts val="0"/>
              </a:spcAft>
              <a:buNone/>
            </a:pPr>
            <a:r>
              <a:rPr lang="en">
                <a:latin typeface="Lato Black"/>
                <a:ea typeface="Lato Black"/>
                <a:cs typeface="Lato Black"/>
                <a:sym typeface="Lato Black"/>
              </a:rPr>
              <a:t>7AM-8AM </a:t>
            </a:r>
            <a:r>
              <a:rPr lang="en">
                <a:latin typeface="Lato"/>
                <a:ea typeface="Lato"/>
                <a:cs typeface="Lato"/>
                <a:sym typeface="Lato"/>
              </a:rPr>
              <a:t>and</a:t>
            </a:r>
            <a:r>
              <a:rPr lang="en">
                <a:latin typeface="Lato Black"/>
                <a:ea typeface="Lato Black"/>
                <a:cs typeface="Lato Black"/>
                <a:sym typeface="Lato Black"/>
              </a:rPr>
              <a:t> 5PM-6PM are the busiest hours</a:t>
            </a:r>
            <a:r>
              <a:rPr lang="en">
                <a:latin typeface="Lato"/>
                <a:ea typeface="Lato"/>
                <a:cs typeface="Lato"/>
                <a:sym typeface="Lato"/>
              </a:rPr>
              <a:t> </a:t>
            </a:r>
            <a:endParaRPr>
              <a:latin typeface="Lato"/>
              <a:ea typeface="Lato"/>
              <a:cs typeface="Lato"/>
              <a:sym typeface="Lato"/>
            </a:endParaRPr>
          </a:p>
          <a:p>
            <a:pPr indent="0" lvl="0" marL="0" rtl="0" algn="l">
              <a:lnSpc>
                <a:spcPct val="100000"/>
              </a:lnSpc>
              <a:spcBef>
                <a:spcPts val="0"/>
              </a:spcBef>
              <a:spcAft>
                <a:spcPts val="0"/>
              </a:spcAft>
              <a:buNone/>
            </a:pPr>
            <a:r>
              <a:t/>
            </a:r>
            <a:endParaRPr>
              <a:latin typeface="Lato"/>
              <a:ea typeface="Lato"/>
              <a:cs typeface="Lato"/>
              <a:sym typeface="Lato"/>
            </a:endParaRPr>
          </a:p>
          <a:p>
            <a:pPr indent="0" lvl="0" marL="0" rtl="0" algn="l">
              <a:lnSpc>
                <a:spcPct val="100000"/>
              </a:lnSpc>
              <a:spcBef>
                <a:spcPts val="0"/>
              </a:spcBef>
              <a:spcAft>
                <a:spcPts val="0"/>
              </a:spcAft>
              <a:buNone/>
            </a:pPr>
            <a:r>
              <a:rPr lang="en">
                <a:latin typeface="Lato Black"/>
                <a:ea typeface="Lato Black"/>
                <a:cs typeface="Lato Black"/>
                <a:sym typeface="Lato Black"/>
              </a:rPr>
              <a:t>Friday</a:t>
            </a:r>
            <a:r>
              <a:rPr lang="en">
                <a:latin typeface="Lato"/>
                <a:ea typeface="Lato"/>
                <a:cs typeface="Lato"/>
                <a:sym typeface="Lato"/>
              </a:rPr>
              <a:t> is the </a:t>
            </a:r>
            <a:r>
              <a:rPr lang="en">
                <a:latin typeface="Lato"/>
                <a:ea typeface="Lato"/>
                <a:cs typeface="Lato"/>
                <a:sym typeface="Lato"/>
              </a:rPr>
              <a:t>worst</a:t>
            </a:r>
            <a:r>
              <a:rPr lang="en">
                <a:latin typeface="Lato"/>
                <a:ea typeface="Lato"/>
                <a:cs typeface="Lato"/>
                <a:sym typeface="Lato"/>
              </a:rPr>
              <a:t> day to ride the MRT3</a:t>
            </a:r>
            <a:endParaRPr>
              <a:latin typeface="Lato"/>
              <a:ea typeface="Lato"/>
              <a:cs typeface="Lato"/>
              <a:sym typeface="Lato"/>
            </a:endParaRPr>
          </a:p>
          <a:p>
            <a:pPr indent="0" lvl="0" marL="0" rtl="0" algn="l">
              <a:lnSpc>
                <a:spcPct val="100000"/>
              </a:lnSpc>
              <a:spcBef>
                <a:spcPts val="0"/>
              </a:spcBef>
              <a:spcAft>
                <a:spcPts val="0"/>
              </a:spcAft>
              <a:buNone/>
            </a:pPr>
            <a:r>
              <a:t/>
            </a:r>
            <a:endParaRPr>
              <a:latin typeface="Lato"/>
              <a:ea typeface="Lato"/>
              <a:cs typeface="Lato"/>
              <a:sym typeface="Lato"/>
            </a:endParaRPr>
          </a:p>
          <a:p>
            <a:pPr indent="0" lvl="0" marL="0" rtl="0" algn="l">
              <a:lnSpc>
                <a:spcPct val="100000"/>
              </a:lnSpc>
              <a:spcBef>
                <a:spcPts val="0"/>
              </a:spcBef>
              <a:spcAft>
                <a:spcPts val="0"/>
              </a:spcAft>
              <a:buNone/>
            </a:pPr>
            <a:r>
              <a:rPr lang="en">
                <a:latin typeface="Lato"/>
                <a:ea typeface="Lato"/>
                <a:cs typeface="Lato"/>
                <a:sym typeface="Lato"/>
              </a:rPr>
              <a:t>Skip trains can be reinforced during peak hours to </a:t>
            </a:r>
            <a:r>
              <a:rPr lang="en">
                <a:latin typeface="Lato Black"/>
                <a:ea typeface="Lato Black"/>
                <a:cs typeface="Lato Black"/>
                <a:sym typeface="Lato Black"/>
              </a:rPr>
              <a:t>prioritize the end stations</a:t>
            </a:r>
            <a:r>
              <a:rPr lang="en">
                <a:latin typeface="Lato"/>
                <a:ea typeface="Lato"/>
                <a:cs typeface="Lato"/>
                <a:sym typeface="Lato"/>
              </a:rPr>
              <a:t> and opt to skip </a:t>
            </a:r>
            <a:r>
              <a:rPr lang="en">
                <a:solidFill>
                  <a:schemeClr val="dk1"/>
                </a:solidFill>
                <a:latin typeface="Lato"/>
                <a:ea typeface="Lato"/>
                <a:cs typeface="Lato"/>
                <a:sym typeface="Lato"/>
              </a:rPr>
              <a:t>Santolan and GMA Kamuning stations due to their low commuter traffic activity.</a:t>
            </a:r>
            <a:endParaRPr>
              <a:latin typeface="Lato"/>
              <a:ea typeface="Lato"/>
              <a:cs typeface="Lato"/>
              <a:sym typeface="Lato"/>
            </a:endParaRPr>
          </a:p>
          <a:p>
            <a:pPr indent="0" lvl="0" marL="457200" rtl="0" algn="l">
              <a:lnSpc>
                <a:spcPct val="100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nvSpPr>
        <p:spPr>
          <a:xfrm>
            <a:off x="1022500" y="1357350"/>
            <a:ext cx="6025800" cy="2096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dk1"/>
                </a:solidFill>
                <a:latin typeface="Lato"/>
                <a:ea typeface="Lato"/>
                <a:cs typeface="Lato"/>
                <a:sym typeface="Lato"/>
              </a:rPr>
              <a:t>The dataset used is from 2017. The results might not reflect the current trends and may not be accurate for 2019.</a:t>
            </a:r>
            <a:endParaRPr>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a:solidFill>
                <a:schemeClr val="dk1"/>
              </a:solidFill>
              <a:latin typeface="Lato"/>
              <a:ea typeface="Lato"/>
              <a:cs typeface="Lato"/>
              <a:sym typeface="Lato"/>
            </a:endParaRPr>
          </a:p>
          <a:p>
            <a:pPr indent="0" lvl="0" marL="0" rtl="0" algn="just">
              <a:lnSpc>
                <a:spcPct val="100000"/>
              </a:lnSpc>
              <a:spcBef>
                <a:spcPts val="0"/>
              </a:spcBef>
              <a:spcAft>
                <a:spcPts val="0"/>
              </a:spcAft>
              <a:buNone/>
            </a:pPr>
            <a:r>
              <a:rPr lang="en">
                <a:solidFill>
                  <a:schemeClr val="dk1"/>
                </a:solidFill>
                <a:latin typeface="Lato"/>
                <a:ea typeface="Lato"/>
                <a:cs typeface="Lato"/>
                <a:sym typeface="Lato"/>
              </a:rPr>
              <a:t>Geospatial Dataset did not have the Ayala station</a:t>
            </a:r>
            <a:endParaRPr>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a:solidFill>
                <a:schemeClr val="dk1"/>
              </a:solidFill>
              <a:latin typeface="Lato"/>
              <a:ea typeface="Lato"/>
              <a:cs typeface="Lato"/>
              <a:sym typeface="Lato"/>
            </a:endParaRPr>
          </a:p>
          <a:p>
            <a:pPr indent="0" lvl="0" marL="0" rtl="0" algn="just">
              <a:lnSpc>
                <a:spcPct val="100000"/>
              </a:lnSpc>
              <a:spcBef>
                <a:spcPts val="0"/>
              </a:spcBef>
              <a:spcAft>
                <a:spcPts val="0"/>
              </a:spcAft>
              <a:buNone/>
            </a:pPr>
            <a:r>
              <a:rPr lang="en">
                <a:solidFill>
                  <a:schemeClr val="dk1"/>
                </a:solidFill>
                <a:latin typeface="Lato"/>
                <a:ea typeface="Lato"/>
                <a:cs typeface="Lato"/>
                <a:sym typeface="Lato"/>
              </a:rPr>
              <a:t>The hours provided were in time-range (XX:00 - XX:59) format. A more precise time series analysis could not be possible.</a:t>
            </a:r>
            <a:endParaRPr>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a:solidFill>
                <a:schemeClr val="dk1"/>
              </a:solidFill>
              <a:latin typeface="Lato"/>
              <a:ea typeface="Lato"/>
              <a:cs typeface="Lato"/>
              <a:sym typeface="Lato"/>
            </a:endParaRPr>
          </a:p>
        </p:txBody>
      </p:sp>
      <p:sp>
        <p:nvSpPr>
          <p:cNvPr id="162" name="Google Shape;162;p27"/>
          <p:cNvSpPr txBox="1"/>
          <p:nvPr/>
        </p:nvSpPr>
        <p:spPr>
          <a:xfrm>
            <a:off x="446100" y="579775"/>
            <a:ext cx="800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ato Black"/>
                <a:ea typeface="Lato Black"/>
                <a:cs typeface="Lato Black"/>
                <a:sym typeface="Lato Black"/>
              </a:rPr>
              <a:t>Limitations</a:t>
            </a:r>
            <a:endParaRPr sz="2800">
              <a:latin typeface="Lato Black"/>
              <a:ea typeface="Lato Black"/>
              <a:cs typeface="Lato Black"/>
              <a:sym typeface="Lato Black"/>
            </a:endParaRPr>
          </a:p>
        </p:txBody>
      </p:sp>
      <p:sp>
        <p:nvSpPr>
          <p:cNvPr id="163" name="Google Shape;163;p27"/>
          <p:cNvSpPr txBox="1"/>
          <p:nvPr/>
        </p:nvSpPr>
        <p:spPr>
          <a:xfrm>
            <a:off x="670050" y="1357350"/>
            <a:ext cx="440100" cy="57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i="1" lang="en" sz="2600">
                <a:solidFill>
                  <a:srgbClr val="FFC845"/>
                </a:solidFill>
                <a:latin typeface="Lato Black"/>
                <a:ea typeface="Lato Black"/>
                <a:cs typeface="Lato Black"/>
                <a:sym typeface="Lato Black"/>
              </a:rPr>
              <a:t>1</a:t>
            </a:r>
            <a:endParaRPr i="1" sz="2600">
              <a:solidFill>
                <a:srgbClr val="FFC845"/>
              </a:solidFill>
              <a:latin typeface="Lato Black"/>
              <a:ea typeface="Lato Black"/>
              <a:cs typeface="Lato Black"/>
              <a:sym typeface="Lato Black"/>
            </a:endParaRPr>
          </a:p>
        </p:txBody>
      </p:sp>
      <p:sp>
        <p:nvSpPr>
          <p:cNvPr id="164" name="Google Shape;164;p27"/>
          <p:cNvSpPr txBox="1"/>
          <p:nvPr/>
        </p:nvSpPr>
        <p:spPr>
          <a:xfrm>
            <a:off x="670050" y="2437275"/>
            <a:ext cx="440100" cy="57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i="1" lang="en" sz="2600">
                <a:solidFill>
                  <a:srgbClr val="FFC845"/>
                </a:solidFill>
                <a:latin typeface="Lato Black"/>
                <a:ea typeface="Lato Black"/>
                <a:cs typeface="Lato Black"/>
                <a:sym typeface="Lato Black"/>
              </a:rPr>
              <a:t>3</a:t>
            </a:r>
            <a:endParaRPr i="1" sz="2600">
              <a:solidFill>
                <a:srgbClr val="FFC845"/>
              </a:solidFill>
              <a:latin typeface="Lato Black"/>
              <a:ea typeface="Lato Black"/>
              <a:cs typeface="Lato Black"/>
              <a:sym typeface="Lato Black"/>
            </a:endParaRPr>
          </a:p>
        </p:txBody>
      </p:sp>
      <p:sp>
        <p:nvSpPr>
          <p:cNvPr id="165" name="Google Shape;165;p27"/>
          <p:cNvSpPr txBox="1"/>
          <p:nvPr/>
        </p:nvSpPr>
        <p:spPr>
          <a:xfrm>
            <a:off x="670050" y="1930050"/>
            <a:ext cx="440100" cy="57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i="1" lang="en" sz="2600">
                <a:solidFill>
                  <a:srgbClr val="FFC845"/>
                </a:solidFill>
                <a:latin typeface="Lato Black"/>
                <a:ea typeface="Lato Black"/>
                <a:cs typeface="Lato Black"/>
                <a:sym typeface="Lato Black"/>
              </a:rPr>
              <a:t>2</a:t>
            </a:r>
            <a:endParaRPr i="1" sz="2600">
              <a:solidFill>
                <a:srgbClr val="FFC845"/>
              </a:solidFill>
              <a:latin typeface="Lato Black"/>
              <a:ea typeface="Lato Black"/>
              <a:cs typeface="Lato Black"/>
              <a:sym typeface="Lat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845"/>
        </a:solidFill>
      </p:bgPr>
    </p:bg>
    <p:spTree>
      <p:nvGrpSpPr>
        <p:cNvPr id="169" name="Shape 169"/>
        <p:cNvGrpSpPr/>
        <p:nvPr/>
      </p:nvGrpSpPr>
      <p:grpSpPr>
        <a:xfrm>
          <a:off x="0" y="0"/>
          <a:ext cx="0" cy="0"/>
          <a:chOff x="0" y="0"/>
          <a:chExt cx="0" cy="0"/>
        </a:xfrm>
      </p:grpSpPr>
      <p:pic>
        <p:nvPicPr>
          <p:cNvPr id="170" name="Google Shape;170;p28"/>
          <p:cNvPicPr preferRelativeResize="0"/>
          <p:nvPr/>
        </p:nvPicPr>
        <p:blipFill rotWithShape="1">
          <a:blip r:embed="rId3">
            <a:alphaModFix/>
          </a:blip>
          <a:srcRect b="14922" l="0" r="0" t="0"/>
          <a:stretch/>
        </p:blipFill>
        <p:spPr>
          <a:xfrm>
            <a:off x="0" y="-47625"/>
            <a:ext cx="9143999" cy="5191125"/>
          </a:xfrm>
          <a:prstGeom prst="rect">
            <a:avLst/>
          </a:prstGeom>
          <a:noFill/>
          <a:ln>
            <a:noFill/>
          </a:ln>
        </p:spPr>
      </p:pic>
      <p:sp>
        <p:nvSpPr>
          <p:cNvPr id="171" name="Google Shape;171;p28"/>
          <p:cNvSpPr txBox="1"/>
          <p:nvPr>
            <p:ph type="ctrTitle"/>
          </p:nvPr>
        </p:nvSpPr>
        <p:spPr>
          <a:xfrm>
            <a:off x="1164600" y="1908650"/>
            <a:ext cx="6814800" cy="10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latin typeface="Lato Black"/>
                <a:ea typeface="Lato Black"/>
                <a:cs typeface="Lato Black"/>
                <a:sym typeface="Lato Black"/>
              </a:rPr>
              <a:t>Hamoy </a:t>
            </a:r>
            <a:r>
              <a:rPr lang="en" sz="2500">
                <a:latin typeface="Lato Light"/>
                <a:ea typeface="Lato Light"/>
                <a:cs typeface="Lato Light"/>
                <a:sym typeface="Lato Light"/>
              </a:rPr>
              <a:t>Ken</a:t>
            </a:r>
            <a:endParaRPr sz="2500">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3235825" y="1229725"/>
            <a:ext cx="5215500" cy="277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One of the most prominent issues that residents face in Metro Manila is the horrendous experience in public transportation.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ato"/>
                <a:ea typeface="Lato"/>
                <a:cs typeface="Lato"/>
                <a:sym typeface="Lato"/>
              </a:rPr>
              <a:t>Although debatably the fastest way to get to places, it is one of the most uncomfortable modes of transportation due to the long queues, overloaded trains and frequent breakdowns.</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rPr i="1" lang="en">
                <a:solidFill>
                  <a:schemeClr val="dk1"/>
                </a:solidFill>
                <a:latin typeface="Lato"/>
                <a:ea typeface="Lato"/>
                <a:cs typeface="Lato"/>
                <a:sym typeface="Lato"/>
              </a:rPr>
              <a:t>“It is estimated that millions of man-hours are lost each day as commuters wait for their turn for an hour or more before riding the three rail systems, which are supposed to make travel faster and easier for passengers</a:t>
            </a:r>
            <a:r>
              <a:rPr lang="en">
                <a:solidFill>
                  <a:schemeClr val="dk1"/>
                </a:solidFill>
                <a:latin typeface="Lato"/>
                <a:ea typeface="Lato"/>
                <a:cs typeface="Lato"/>
                <a:sym typeface="Lato"/>
              </a:rPr>
              <a:t>.” (dela Cruz, 2015)</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b="1">
              <a:solidFill>
                <a:schemeClr val="dk1"/>
              </a:solidFill>
              <a:latin typeface="Lato"/>
              <a:ea typeface="Lato"/>
              <a:cs typeface="Lato"/>
              <a:sym typeface="Lato"/>
            </a:endParaRPr>
          </a:p>
        </p:txBody>
      </p:sp>
      <p:sp>
        <p:nvSpPr>
          <p:cNvPr id="62" name="Google Shape;62;p14"/>
          <p:cNvSpPr txBox="1"/>
          <p:nvPr/>
        </p:nvSpPr>
        <p:spPr>
          <a:xfrm>
            <a:off x="446100" y="579775"/>
            <a:ext cx="800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ato Light"/>
                <a:ea typeface="Lato Light"/>
                <a:cs typeface="Lato Light"/>
                <a:sym typeface="Lato Light"/>
              </a:rPr>
              <a:t>Project</a:t>
            </a:r>
            <a:r>
              <a:rPr lang="en" sz="2800">
                <a:latin typeface="Lato Black"/>
                <a:ea typeface="Lato Black"/>
                <a:cs typeface="Lato Black"/>
                <a:sym typeface="Lato Black"/>
              </a:rPr>
              <a:t> Overview</a:t>
            </a:r>
            <a:endParaRPr sz="2800">
              <a:latin typeface="Lato Black"/>
              <a:ea typeface="Lato Black"/>
              <a:cs typeface="Lato Black"/>
              <a:sym typeface="Lato Black"/>
            </a:endParaRPr>
          </a:p>
        </p:txBody>
      </p:sp>
      <p:pic>
        <p:nvPicPr>
          <p:cNvPr id="63" name="Google Shape;63;p14"/>
          <p:cNvPicPr preferRelativeResize="0"/>
          <p:nvPr/>
        </p:nvPicPr>
        <p:blipFill>
          <a:blip r:embed="rId3">
            <a:alphaModFix/>
          </a:blip>
          <a:stretch>
            <a:fillRect/>
          </a:stretch>
        </p:blipFill>
        <p:spPr>
          <a:xfrm>
            <a:off x="796350" y="1265150"/>
            <a:ext cx="2242125" cy="3363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1"/>
                                        </p:tgtEl>
                                      </p:cBhvr>
                                    </p:animEffect>
                                    <p:set>
                                      <p:cBhvr>
                                        <p:cTn dur="1" fill="hold">
                                          <p:stCondLst>
                                            <p:cond delay="1000"/>
                                          </p:stCondLst>
                                        </p:cTn>
                                        <p:tgtEl>
                                          <p:spTgt spid="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3">
            <a:alphaModFix/>
          </a:blip>
          <a:srcRect b="12222" l="0" r="0" t="3481"/>
          <a:stretch/>
        </p:blipFill>
        <p:spPr>
          <a:xfrm>
            <a:off x="0" y="0"/>
            <a:ext cx="9143999" cy="5143499"/>
          </a:xfrm>
          <a:prstGeom prst="rect">
            <a:avLst/>
          </a:prstGeom>
          <a:noFill/>
          <a:ln>
            <a:noFill/>
          </a:ln>
        </p:spPr>
      </p:pic>
      <p:sp>
        <p:nvSpPr>
          <p:cNvPr id="69" name="Google Shape;69;p15"/>
          <p:cNvSpPr txBox="1"/>
          <p:nvPr/>
        </p:nvSpPr>
        <p:spPr>
          <a:xfrm>
            <a:off x="446100" y="579775"/>
            <a:ext cx="800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ato Light"/>
                <a:ea typeface="Lato Light"/>
                <a:cs typeface="Lato Light"/>
                <a:sym typeface="Lato Light"/>
              </a:rPr>
              <a:t>Project</a:t>
            </a:r>
            <a:r>
              <a:rPr lang="en" sz="2800">
                <a:latin typeface="Lato Black"/>
                <a:ea typeface="Lato Black"/>
                <a:cs typeface="Lato Black"/>
                <a:sym typeface="Lato Black"/>
              </a:rPr>
              <a:t> Motivation</a:t>
            </a:r>
            <a:endParaRPr sz="2800">
              <a:latin typeface="Lato Black"/>
              <a:ea typeface="Lato Black"/>
              <a:cs typeface="Lato Black"/>
              <a:sym typeface="Lato Black"/>
            </a:endParaRPr>
          </a:p>
        </p:txBody>
      </p:sp>
      <p:sp>
        <p:nvSpPr>
          <p:cNvPr id="70" name="Google Shape;70;p15"/>
          <p:cNvSpPr txBox="1"/>
          <p:nvPr/>
        </p:nvSpPr>
        <p:spPr>
          <a:xfrm>
            <a:off x="638275" y="1313225"/>
            <a:ext cx="2830500" cy="154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latin typeface="Lato Black"/>
                <a:ea typeface="Lato Black"/>
                <a:cs typeface="Lato Black"/>
                <a:sym typeface="Lato Black"/>
              </a:rPr>
              <a:t>NOT ENOUGH TRAINS</a:t>
            </a:r>
            <a:endParaRPr>
              <a:solidFill>
                <a:srgbClr val="000000"/>
              </a:solidFill>
              <a:latin typeface="Lato Black"/>
              <a:ea typeface="Lato Black"/>
              <a:cs typeface="Lato Black"/>
              <a:sym typeface="Lato Black"/>
            </a:endParaRPr>
          </a:p>
          <a:p>
            <a:pPr indent="0" lvl="0" marL="0" rtl="0" algn="l">
              <a:lnSpc>
                <a:spcPct val="100000"/>
              </a:lnSpc>
              <a:spcBef>
                <a:spcPts val="0"/>
              </a:spcBef>
              <a:spcAft>
                <a:spcPts val="0"/>
              </a:spcAft>
              <a:buNone/>
            </a:pPr>
            <a:r>
              <a:rPr lang="en">
                <a:solidFill>
                  <a:srgbClr val="000000"/>
                </a:solidFill>
                <a:latin typeface="Lato"/>
                <a:ea typeface="Lato"/>
                <a:cs typeface="Lato"/>
                <a:sym typeface="Lato"/>
              </a:rPr>
              <a:t>The low supply is not enough to satisfy the current increasing demand.</a:t>
            </a:r>
            <a:r>
              <a:rPr lang="en">
                <a:latin typeface="Lato"/>
                <a:ea typeface="Lato"/>
                <a:cs typeface="Lato"/>
                <a:sym typeface="Lato"/>
              </a:rPr>
              <a:t> </a:t>
            </a:r>
            <a:endParaRPr>
              <a:latin typeface="Lato"/>
              <a:ea typeface="Lato"/>
              <a:cs typeface="Lato"/>
              <a:sym typeface="Lato"/>
            </a:endParaRPr>
          </a:p>
          <a:p>
            <a:pPr indent="0" lvl="0" marL="0" rtl="0" algn="l">
              <a:lnSpc>
                <a:spcPct val="100000"/>
              </a:lnSpc>
              <a:spcBef>
                <a:spcPts val="0"/>
              </a:spcBef>
              <a:spcAft>
                <a:spcPts val="0"/>
              </a:spcAft>
              <a:buNone/>
            </a:pPr>
            <a:r>
              <a:t/>
            </a:r>
            <a:endParaRPr sz="1000">
              <a:latin typeface="Lato"/>
              <a:ea typeface="Lato"/>
              <a:cs typeface="Lato"/>
              <a:sym typeface="Lato"/>
            </a:endParaRPr>
          </a:p>
          <a:p>
            <a:pPr indent="0" lvl="0" marL="0" rtl="0" algn="l">
              <a:lnSpc>
                <a:spcPct val="100000"/>
              </a:lnSpc>
              <a:spcBef>
                <a:spcPts val="0"/>
              </a:spcBef>
              <a:spcAft>
                <a:spcPts val="0"/>
              </a:spcAft>
              <a:buNone/>
            </a:pPr>
            <a:r>
              <a:t/>
            </a:r>
            <a:endParaRPr sz="500">
              <a:latin typeface="Lato"/>
              <a:ea typeface="Lato"/>
              <a:cs typeface="Lato"/>
              <a:sym typeface="Lato"/>
            </a:endParaRPr>
          </a:p>
          <a:p>
            <a:pPr indent="0" lvl="0" marL="0" rtl="0" algn="l">
              <a:lnSpc>
                <a:spcPct val="100000"/>
              </a:lnSpc>
              <a:spcBef>
                <a:spcPts val="0"/>
              </a:spcBef>
              <a:spcAft>
                <a:spcPts val="0"/>
              </a:spcAft>
              <a:buNone/>
            </a:pPr>
            <a:r>
              <a:rPr lang="en" sz="1200">
                <a:latin typeface="Lato"/>
                <a:ea typeface="Lato"/>
                <a:cs typeface="Lato"/>
                <a:sym typeface="Lato"/>
              </a:rPr>
              <a:t>The best solutions would </a:t>
            </a:r>
            <a:r>
              <a:rPr b="1" lang="en" sz="1200">
                <a:latin typeface="Lato"/>
                <a:ea typeface="Lato"/>
                <a:cs typeface="Lato"/>
                <a:sym typeface="Lato"/>
              </a:rPr>
              <a:t>require large amounts of budget and resources.</a:t>
            </a:r>
            <a:endParaRPr sz="1200">
              <a:solidFill>
                <a:srgbClr val="000000"/>
              </a:solidFill>
              <a:latin typeface="Lato"/>
              <a:ea typeface="Lato"/>
              <a:cs typeface="Lato"/>
              <a:sym typeface="Lato"/>
            </a:endParaRPr>
          </a:p>
        </p:txBody>
      </p:sp>
      <p:sp>
        <p:nvSpPr>
          <p:cNvPr id="71" name="Google Shape;71;p15"/>
          <p:cNvSpPr txBox="1"/>
          <p:nvPr/>
        </p:nvSpPr>
        <p:spPr>
          <a:xfrm>
            <a:off x="638275" y="3070450"/>
            <a:ext cx="3000000" cy="13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Montserrat Medium"/>
              <a:buNone/>
            </a:pPr>
            <a:r>
              <a:rPr lang="en">
                <a:solidFill>
                  <a:schemeClr val="dk1"/>
                </a:solidFill>
                <a:latin typeface="Lato Black"/>
                <a:ea typeface="Lato Black"/>
                <a:cs typeface="Lato Black"/>
                <a:sym typeface="Lato Black"/>
              </a:rPr>
              <a:t>PROBLEM QUESTION</a:t>
            </a:r>
            <a:endParaRPr>
              <a:latin typeface="Lato"/>
              <a:ea typeface="Lato"/>
              <a:cs typeface="Lato"/>
              <a:sym typeface="Lato"/>
            </a:endParaRPr>
          </a:p>
          <a:p>
            <a:pPr indent="0" lvl="0" marL="0" rtl="0" algn="l">
              <a:lnSpc>
                <a:spcPct val="100000"/>
              </a:lnSpc>
              <a:spcBef>
                <a:spcPts val="0"/>
              </a:spcBef>
              <a:spcAft>
                <a:spcPts val="0"/>
              </a:spcAft>
              <a:buClr>
                <a:srgbClr val="000000"/>
              </a:buClr>
              <a:buSzPts val="1400"/>
              <a:buFont typeface="Montserrat Medium"/>
              <a:buNone/>
            </a:pPr>
            <a:r>
              <a:rPr lang="en">
                <a:latin typeface="Lato"/>
                <a:ea typeface="Lato"/>
                <a:cs typeface="Lato"/>
                <a:sym typeface="Lato"/>
              </a:rPr>
              <a:t>Given a set of data,  how can we determine optimal train schedules and/or suggest improvements to the MRT system?</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nvSpPr>
        <p:spPr>
          <a:xfrm>
            <a:off x="665550" y="1276300"/>
            <a:ext cx="7373700" cy="874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latin typeface="Lato"/>
                <a:ea typeface="Lato"/>
                <a:cs typeface="Lato"/>
                <a:sym typeface="Lato"/>
              </a:rPr>
              <a:t>The general objective is to </a:t>
            </a:r>
            <a:r>
              <a:rPr b="1" lang="en">
                <a:solidFill>
                  <a:schemeClr val="dk1"/>
                </a:solidFill>
                <a:latin typeface="Lato"/>
                <a:ea typeface="Lato"/>
                <a:cs typeface="Lato"/>
                <a:sym typeface="Lato"/>
              </a:rPr>
              <a:t>analyze trends and patterns of commuter behaviour and</a:t>
            </a:r>
            <a:r>
              <a:rPr lang="en">
                <a:solidFill>
                  <a:schemeClr val="dk1"/>
                </a:solidFill>
                <a:latin typeface="Lato"/>
                <a:ea typeface="Lato"/>
                <a:cs typeface="Lato"/>
                <a:sym typeface="Lato"/>
              </a:rPr>
              <a:t> </a:t>
            </a:r>
            <a:r>
              <a:rPr b="1" lang="en">
                <a:solidFill>
                  <a:schemeClr val="dk1"/>
                </a:solidFill>
                <a:latin typeface="Lato"/>
                <a:ea typeface="Lato"/>
                <a:cs typeface="Lato"/>
                <a:sym typeface="Lato"/>
              </a:rPr>
              <a:t>Metro Rail Transit Line 3 traffic activity and ridership</a:t>
            </a:r>
            <a:r>
              <a:rPr lang="en">
                <a:solidFill>
                  <a:schemeClr val="dk1"/>
                </a:solidFill>
                <a:latin typeface="Lato"/>
                <a:ea typeface="Lato"/>
                <a:cs typeface="Lato"/>
                <a:sym typeface="Lato"/>
              </a:rPr>
              <a:t> on a monthly, weekly, daily, and hourly basis.</a:t>
            </a:r>
            <a:endParaRPr>
              <a:solidFill>
                <a:schemeClr val="dk1"/>
              </a:solidFill>
              <a:latin typeface="Lato"/>
              <a:ea typeface="Lato"/>
              <a:cs typeface="Lato"/>
              <a:sym typeface="Lato"/>
            </a:endParaRPr>
          </a:p>
          <a:p>
            <a:pPr indent="0" lvl="0" marL="0" rtl="0" algn="just">
              <a:spcBef>
                <a:spcPts val="0"/>
              </a:spcBef>
              <a:spcAft>
                <a:spcPts val="0"/>
              </a:spcAft>
              <a:buClr>
                <a:schemeClr val="dk1"/>
              </a:buClr>
              <a:buSzPts val="1100"/>
              <a:buFont typeface="Arial"/>
              <a:buNone/>
            </a:pPr>
            <a:r>
              <a:t/>
            </a:r>
            <a:endParaRPr>
              <a:solidFill>
                <a:schemeClr val="dk1"/>
              </a:solidFill>
              <a:latin typeface="Lato"/>
              <a:ea typeface="Lato"/>
              <a:cs typeface="Lato"/>
              <a:sym typeface="Lato"/>
            </a:endParaRPr>
          </a:p>
          <a:p>
            <a:pPr indent="0" lvl="0" marL="0" rtl="0" algn="just">
              <a:spcBef>
                <a:spcPts val="0"/>
              </a:spcBef>
              <a:spcAft>
                <a:spcPts val="0"/>
              </a:spcAft>
              <a:buClr>
                <a:schemeClr val="dk1"/>
              </a:buClr>
              <a:buSzPts val="1100"/>
              <a:buFont typeface="Arial"/>
              <a:buNone/>
            </a:pPr>
            <a:r>
              <a:t/>
            </a:r>
            <a:endParaRPr b="1">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a:solidFill>
                <a:schemeClr val="dk1"/>
              </a:solidFill>
              <a:latin typeface="Lato"/>
              <a:ea typeface="Lato"/>
              <a:cs typeface="Lato"/>
              <a:sym typeface="Lato"/>
            </a:endParaRPr>
          </a:p>
        </p:txBody>
      </p:sp>
      <p:sp>
        <p:nvSpPr>
          <p:cNvPr id="77" name="Google Shape;77;p16"/>
          <p:cNvSpPr txBox="1"/>
          <p:nvPr/>
        </p:nvSpPr>
        <p:spPr>
          <a:xfrm>
            <a:off x="446100" y="579775"/>
            <a:ext cx="800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ato Light"/>
                <a:ea typeface="Lato Light"/>
                <a:cs typeface="Lato Light"/>
                <a:sym typeface="Lato Light"/>
              </a:rPr>
              <a:t>General</a:t>
            </a:r>
            <a:r>
              <a:rPr lang="en" sz="2800">
                <a:latin typeface="Lato Black"/>
                <a:ea typeface="Lato Black"/>
                <a:cs typeface="Lato Black"/>
                <a:sym typeface="Lato Black"/>
              </a:rPr>
              <a:t> Objective</a:t>
            </a:r>
            <a:endParaRPr sz="2800">
              <a:latin typeface="Lato Black"/>
              <a:ea typeface="Lato Black"/>
              <a:cs typeface="Lato Black"/>
              <a:sym typeface="Lato Black"/>
            </a:endParaRPr>
          </a:p>
        </p:txBody>
      </p:sp>
      <p:pic>
        <p:nvPicPr>
          <p:cNvPr id="78" name="Google Shape;78;p16"/>
          <p:cNvPicPr preferRelativeResize="0"/>
          <p:nvPr/>
        </p:nvPicPr>
        <p:blipFill>
          <a:blip r:embed="rId3">
            <a:alphaModFix/>
          </a:blip>
          <a:stretch>
            <a:fillRect/>
          </a:stretch>
        </p:blipFill>
        <p:spPr>
          <a:xfrm>
            <a:off x="4749795" y="2586521"/>
            <a:ext cx="283822" cy="623100"/>
          </a:xfrm>
          <a:prstGeom prst="rect">
            <a:avLst/>
          </a:prstGeom>
          <a:noFill/>
          <a:ln>
            <a:noFill/>
          </a:ln>
        </p:spPr>
      </p:pic>
      <p:pic>
        <p:nvPicPr>
          <p:cNvPr id="79" name="Google Shape;79;p16"/>
          <p:cNvPicPr preferRelativeResize="0"/>
          <p:nvPr/>
        </p:nvPicPr>
        <p:blipFill>
          <a:blip r:embed="rId4">
            <a:alphaModFix/>
          </a:blip>
          <a:stretch>
            <a:fillRect/>
          </a:stretch>
        </p:blipFill>
        <p:spPr>
          <a:xfrm>
            <a:off x="850975" y="2663009"/>
            <a:ext cx="283822" cy="623100"/>
          </a:xfrm>
          <a:prstGeom prst="rect">
            <a:avLst/>
          </a:prstGeom>
          <a:noFill/>
          <a:ln>
            <a:noFill/>
          </a:ln>
        </p:spPr>
      </p:pic>
      <p:pic>
        <p:nvPicPr>
          <p:cNvPr id="80" name="Google Shape;80;p16"/>
          <p:cNvPicPr preferRelativeResize="0"/>
          <p:nvPr/>
        </p:nvPicPr>
        <p:blipFill>
          <a:blip r:embed="rId5">
            <a:alphaModFix/>
          </a:blip>
          <a:stretch>
            <a:fillRect/>
          </a:stretch>
        </p:blipFill>
        <p:spPr>
          <a:xfrm>
            <a:off x="850976" y="3681895"/>
            <a:ext cx="283822" cy="623100"/>
          </a:xfrm>
          <a:prstGeom prst="rect">
            <a:avLst/>
          </a:prstGeom>
          <a:noFill/>
          <a:ln>
            <a:noFill/>
          </a:ln>
        </p:spPr>
      </p:pic>
      <p:sp>
        <p:nvSpPr>
          <p:cNvPr id="81" name="Google Shape;81;p16"/>
          <p:cNvSpPr txBox="1"/>
          <p:nvPr/>
        </p:nvSpPr>
        <p:spPr>
          <a:xfrm>
            <a:off x="5073950" y="2586525"/>
            <a:ext cx="29217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dk1"/>
                </a:solidFill>
                <a:latin typeface="Lato"/>
                <a:ea typeface="Lato"/>
                <a:cs typeface="Lato"/>
                <a:sym typeface="Lato"/>
              </a:rPr>
              <a:t>Determinine </a:t>
            </a:r>
            <a:r>
              <a:rPr b="1" lang="en" sz="1200">
                <a:solidFill>
                  <a:schemeClr val="dk1"/>
                </a:solidFill>
                <a:latin typeface="Lato"/>
                <a:ea typeface="Lato"/>
                <a:cs typeface="Lato"/>
                <a:sym typeface="Lato"/>
              </a:rPr>
              <a:t>the volume and congestion</a:t>
            </a:r>
            <a:r>
              <a:rPr lang="en" sz="1200">
                <a:solidFill>
                  <a:schemeClr val="dk1"/>
                </a:solidFill>
                <a:latin typeface="Lato"/>
                <a:ea typeface="Lato"/>
                <a:cs typeface="Lato"/>
                <a:sym typeface="Lato"/>
              </a:rPr>
              <a:t> of passengers in specific stations in a certain time</a:t>
            </a:r>
            <a:endParaRPr sz="1200">
              <a:solidFill>
                <a:srgbClr val="000000"/>
              </a:solidFill>
              <a:latin typeface="Lato"/>
              <a:ea typeface="Lato"/>
              <a:cs typeface="Lato"/>
              <a:sym typeface="Lato"/>
            </a:endParaRPr>
          </a:p>
        </p:txBody>
      </p:sp>
      <p:sp>
        <p:nvSpPr>
          <p:cNvPr id="82" name="Google Shape;82;p16"/>
          <p:cNvSpPr txBox="1"/>
          <p:nvPr/>
        </p:nvSpPr>
        <p:spPr>
          <a:xfrm>
            <a:off x="1134800" y="3657600"/>
            <a:ext cx="3251100" cy="67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dk1"/>
                </a:solidFill>
                <a:latin typeface="Lato"/>
                <a:ea typeface="Lato"/>
                <a:cs typeface="Lato"/>
                <a:sym typeface="Lato"/>
              </a:rPr>
              <a:t>Determine</a:t>
            </a:r>
            <a:r>
              <a:rPr b="1" lang="en" sz="1200">
                <a:solidFill>
                  <a:schemeClr val="dk1"/>
                </a:solidFill>
                <a:latin typeface="Lato"/>
                <a:ea typeface="Lato"/>
                <a:cs typeface="Lato"/>
                <a:sym typeface="Lato"/>
              </a:rPr>
              <a:t> the optimal schedule</a:t>
            </a:r>
            <a:r>
              <a:rPr lang="en" sz="1200">
                <a:solidFill>
                  <a:schemeClr val="dk1"/>
                </a:solidFill>
                <a:latin typeface="Lato Black"/>
                <a:ea typeface="Lato Black"/>
                <a:cs typeface="Lato Black"/>
                <a:sym typeface="Lato Black"/>
              </a:rPr>
              <a:t> </a:t>
            </a:r>
            <a:r>
              <a:rPr lang="en" sz="1200">
                <a:solidFill>
                  <a:schemeClr val="dk1"/>
                </a:solidFill>
                <a:latin typeface="Lato"/>
                <a:ea typeface="Lato"/>
                <a:cs typeface="Lato"/>
                <a:sym typeface="Lato"/>
              </a:rPr>
              <a:t>(time and starting station) of skip trains and the most optimal interval times</a:t>
            </a:r>
            <a:endParaRPr sz="1200">
              <a:solidFill>
                <a:srgbClr val="000000"/>
              </a:solidFill>
              <a:latin typeface="Lato"/>
              <a:ea typeface="Lato"/>
              <a:cs typeface="Lato"/>
              <a:sym typeface="Lato"/>
            </a:endParaRPr>
          </a:p>
        </p:txBody>
      </p:sp>
      <p:sp>
        <p:nvSpPr>
          <p:cNvPr id="83" name="Google Shape;83;p16"/>
          <p:cNvSpPr txBox="1"/>
          <p:nvPr/>
        </p:nvSpPr>
        <p:spPr>
          <a:xfrm>
            <a:off x="665550" y="2072013"/>
            <a:ext cx="7373700" cy="36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highlight>
                  <a:srgbClr val="FFC845"/>
                </a:highlight>
                <a:latin typeface="Lato Black"/>
                <a:ea typeface="Lato Black"/>
                <a:cs typeface="Lato Black"/>
                <a:sym typeface="Lato Black"/>
              </a:rPr>
              <a:t>Specific objectives include:</a:t>
            </a:r>
            <a:endParaRPr>
              <a:highlight>
                <a:srgbClr val="FFC845"/>
              </a:highlight>
              <a:latin typeface="Lato Black"/>
              <a:ea typeface="Lato Black"/>
              <a:cs typeface="Lato Black"/>
              <a:sym typeface="Lato Black"/>
            </a:endParaRPr>
          </a:p>
        </p:txBody>
      </p:sp>
      <p:sp>
        <p:nvSpPr>
          <p:cNvPr id="84" name="Google Shape;84;p16"/>
          <p:cNvSpPr txBox="1"/>
          <p:nvPr/>
        </p:nvSpPr>
        <p:spPr>
          <a:xfrm>
            <a:off x="1134800" y="2638700"/>
            <a:ext cx="3251100" cy="67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dk1"/>
                </a:solidFill>
                <a:latin typeface="Lato"/>
                <a:ea typeface="Lato"/>
                <a:cs typeface="Lato"/>
                <a:sym typeface="Lato"/>
              </a:rPr>
              <a:t>Determine the peak hours and days </a:t>
            </a:r>
            <a:r>
              <a:rPr lang="en" sz="1200">
                <a:solidFill>
                  <a:schemeClr val="dk1"/>
                </a:solidFill>
                <a:latin typeface="Lato"/>
                <a:ea typeface="Lato"/>
                <a:cs typeface="Lato"/>
                <a:sym typeface="Lato"/>
              </a:rPr>
              <a:t>of traffic activity and ridership in the MRT</a:t>
            </a:r>
            <a:endParaRPr sz="1200">
              <a:solidFill>
                <a:srgbClr val="00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665550" y="1304925"/>
            <a:ext cx="7668900" cy="2743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latin typeface="Lato"/>
                <a:ea typeface="Lato"/>
                <a:cs typeface="Lato"/>
                <a:sym typeface="Lato"/>
              </a:rPr>
              <a:t>The data wrangling processes are the following: </a:t>
            </a:r>
            <a:endParaRPr b="1">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a:solidFill>
                <a:schemeClr val="dk1"/>
              </a:solidFill>
              <a:latin typeface="Lato"/>
              <a:ea typeface="Lato"/>
              <a:cs typeface="Lato"/>
              <a:sym typeface="Lato"/>
            </a:endParaRPr>
          </a:p>
          <a:p>
            <a:pPr indent="-317500" lvl="0" marL="457200" rtl="0" algn="just">
              <a:lnSpc>
                <a:spcPct val="100000"/>
              </a:lnSpc>
              <a:spcBef>
                <a:spcPts val="0"/>
              </a:spcBef>
              <a:spcAft>
                <a:spcPts val="0"/>
              </a:spcAft>
              <a:buClr>
                <a:srgbClr val="FFC845"/>
              </a:buClr>
              <a:buSzPts val="1400"/>
              <a:buFont typeface="Lato Black"/>
              <a:buAutoNum type="arabicPeriod"/>
            </a:pPr>
            <a:r>
              <a:rPr lang="en">
                <a:solidFill>
                  <a:schemeClr val="dk1"/>
                </a:solidFill>
                <a:latin typeface="Lato Black"/>
                <a:ea typeface="Lato Black"/>
                <a:cs typeface="Lato Black"/>
                <a:sym typeface="Lato Black"/>
              </a:rPr>
              <a:t>Manual editing</a:t>
            </a:r>
            <a:r>
              <a:rPr lang="en">
                <a:solidFill>
                  <a:schemeClr val="dk1"/>
                </a:solidFill>
                <a:latin typeface="Lato"/>
                <a:ea typeface="Lato"/>
                <a:cs typeface="Lato"/>
                <a:sym typeface="Lato"/>
              </a:rPr>
              <a:t> of data from a csv dataset</a:t>
            </a:r>
            <a:endParaRPr>
              <a:solidFill>
                <a:schemeClr val="dk1"/>
              </a:solidFill>
              <a:latin typeface="Lato"/>
              <a:ea typeface="Lato"/>
              <a:cs typeface="Lato"/>
              <a:sym typeface="Lato"/>
            </a:endParaRPr>
          </a:p>
          <a:p>
            <a:pPr indent="0" lvl="0" marL="914400" rtl="0" algn="just">
              <a:lnSpc>
                <a:spcPct val="100000"/>
              </a:lnSpc>
              <a:spcBef>
                <a:spcPts val="0"/>
              </a:spcBef>
              <a:spcAft>
                <a:spcPts val="0"/>
              </a:spcAft>
              <a:buNone/>
            </a:pPr>
            <a:r>
              <a:t/>
            </a:r>
            <a:endParaRPr>
              <a:solidFill>
                <a:schemeClr val="dk1"/>
              </a:solidFill>
              <a:latin typeface="Lato"/>
              <a:ea typeface="Lato"/>
              <a:cs typeface="Lato"/>
              <a:sym typeface="Lato"/>
            </a:endParaRPr>
          </a:p>
          <a:p>
            <a:pPr indent="-317500" lvl="0" marL="457200" rtl="0" algn="just">
              <a:lnSpc>
                <a:spcPct val="100000"/>
              </a:lnSpc>
              <a:spcBef>
                <a:spcPts val="0"/>
              </a:spcBef>
              <a:spcAft>
                <a:spcPts val="0"/>
              </a:spcAft>
              <a:buClr>
                <a:srgbClr val="FFC845"/>
              </a:buClr>
              <a:buSzPts val="1400"/>
              <a:buFont typeface="Lato Black"/>
              <a:buAutoNum type="arabicPeriod"/>
            </a:pPr>
            <a:r>
              <a:rPr lang="en">
                <a:solidFill>
                  <a:schemeClr val="dk1"/>
                </a:solidFill>
                <a:latin typeface="Lato Black"/>
                <a:ea typeface="Lato Black"/>
                <a:cs typeface="Lato Black"/>
                <a:sym typeface="Lato Black"/>
              </a:rPr>
              <a:t>Sorting of data</a:t>
            </a:r>
            <a:r>
              <a:rPr lang="en">
                <a:solidFill>
                  <a:schemeClr val="dk1"/>
                </a:solidFill>
                <a:latin typeface="Lato"/>
                <a:ea typeface="Lato"/>
                <a:cs typeface="Lato"/>
                <a:sym typeface="Lato"/>
              </a:rPr>
              <a:t>: includes months, stations, etc.</a:t>
            </a:r>
            <a:endParaRPr>
              <a:solidFill>
                <a:schemeClr val="dk1"/>
              </a:solidFill>
              <a:latin typeface="Lato"/>
              <a:ea typeface="Lato"/>
              <a:cs typeface="Lato"/>
              <a:sym typeface="Lato"/>
            </a:endParaRPr>
          </a:p>
          <a:p>
            <a:pPr indent="0" lvl="0" marL="914400" rtl="0" algn="just">
              <a:lnSpc>
                <a:spcPct val="100000"/>
              </a:lnSpc>
              <a:spcBef>
                <a:spcPts val="0"/>
              </a:spcBef>
              <a:spcAft>
                <a:spcPts val="0"/>
              </a:spcAft>
              <a:buNone/>
            </a:pPr>
            <a:r>
              <a:t/>
            </a:r>
            <a:endParaRPr>
              <a:solidFill>
                <a:schemeClr val="dk1"/>
              </a:solidFill>
              <a:latin typeface="Lato"/>
              <a:ea typeface="Lato"/>
              <a:cs typeface="Lato"/>
              <a:sym typeface="Lato"/>
            </a:endParaRPr>
          </a:p>
          <a:p>
            <a:pPr indent="-317500" lvl="0" marL="457200" rtl="0" algn="just">
              <a:lnSpc>
                <a:spcPct val="100000"/>
              </a:lnSpc>
              <a:spcBef>
                <a:spcPts val="0"/>
              </a:spcBef>
              <a:spcAft>
                <a:spcPts val="0"/>
              </a:spcAft>
              <a:buClr>
                <a:srgbClr val="FFC845"/>
              </a:buClr>
              <a:buSzPts val="1400"/>
              <a:buFont typeface="Lato Black"/>
              <a:buAutoNum type="arabicPeriod"/>
            </a:pPr>
            <a:r>
              <a:rPr lang="en">
                <a:solidFill>
                  <a:schemeClr val="dk1"/>
                </a:solidFill>
                <a:latin typeface="Lato Black"/>
                <a:ea typeface="Lato Black"/>
                <a:cs typeface="Lato Black"/>
                <a:sym typeface="Lato Black"/>
              </a:rPr>
              <a:t>Data type</a:t>
            </a:r>
            <a:r>
              <a:rPr lang="en">
                <a:solidFill>
                  <a:schemeClr val="dk1"/>
                </a:solidFill>
                <a:latin typeface="Lato Black"/>
                <a:ea typeface="Lato Black"/>
                <a:cs typeface="Lato Black"/>
                <a:sym typeface="Lato Black"/>
              </a:rPr>
              <a:t> manipulation</a:t>
            </a:r>
            <a:r>
              <a:rPr lang="en">
                <a:solidFill>
                  <a:schemeClr val="dk1"/>
                </a:solidFill>
                <a:latin typeface="Lato"/>
                <a:ea typeface="Lato"/>
                <a:cs typeface="Lato"/>
                <a:sym typeface="Lato"/>
              </a:rPr>
              <a:t>: it includes converting the month and day to a datetime format.</a:t>
            </a:r>
            <a:endParaRPr>
              <a:solidFill>
                <a:schemeClr val="dk1"/>
              </a:solidFill>
              <a:latin typeface="Lato"/>
              <a:ea typeface="Lato"/>
              <a:cs typeface="Lato"/>
              <a:sym typeface="Lato"/>
            </a:endParaRPr>
          </a:p>
          <a:p>
            <a:pPr indent="0" lvl="0" marL="457200" rtl="0" algn="just">
              <a:lnSpc>
                <a:spcPct val="100000"/>
              </a:lnSpc>
              <a:spcBef>
                <a:spcPts val="0"/>
              </a:spcBef>
              <a:spcAft>
                <a:spcPts val="0"/>
              </a:spcAft>
              <a:buNone/>
            </a:pPr>
            <a:r>
              <a:t/>
            </a:r>
            <a:endParaRPr>
              <a:solidFill>
                <a:schemeClr val="dk1"/>
              </a:solidFill>
              <a:latin typeface="Lato"/>
              <a:ea typeface="Lato"/>
              <a:cs typeface="Lato"/>
              <a:sym typeface="Lato"/>
            </a:endParaRPr>
          </a:p>
          <a:p>
            <a:pPr indent="-317500" lvl="0" marL="457200" rtl="0" algn="just">
              <a:lnSpc>
                <a:spcPct val="100000"/>
              </a:lnSpc>
              <a:spcBef>
                <a:spcPts val="0"/>
              </a:spcBef>
              <a:spcAft>
                <a:spcPts val="0"/>
              </a:spcAft>
              <a:buClr>
                <a:srgbClr val="FFC845"/>
              </a:buClr>
              <a:buSzPts val="1400"/>
              <a:buFont typeface="Lato Black"/>
              <a:buAutoNum type="arabicPeriod"/>
            </a:pPr>
            <a:r>
              <a:rPr lang="en">
                <a:solidFill>
                  <a:schemeClr val="dk1"/>
                </a:solidFill>
                <a:latin typeface="Lato Black"/>
                <a:ea typeface="Lato Black"/>
                <a:cs typeface="Lato Black"/>
                <a:sym typeface="Lato Black"/>
              </a:rPr>
              <a:t>Da</a:t>
            </a:r>
            <a:r>
              <a:rPr lang="en">
                <a:solidFill>
                  <a:schemeClr val="dk1"/>
                </a:solidFill>
                <a:latin typeface="Lato Black"/>
                <a:ea typeface="Lato Black"/>
                <a:cs typeface="Lato Black"/>
                <a:sym typeface="Lato Black"/>
              </a:rPr>
              <a:t>t</a:t>
            </a:r>
            <a:r>
              <a:rPr lang="en">
                <a:solidFill>
                  <a:schemeClr val="dk1"/>
                </a:solidFill>
                <a:latin typeface="Lato Black"/>
                <a:ea typeface="Lato Black"/>
                <a:cs typeface="Lato Black"/>
                <a:sym typeface="Lato Black"/>
              </a:rPr>
              <a:t>a merging</a:t>
            </a:r>
            <a:r>
              <a:rPr lang="en">
                <a:solidFill>
                  <a:schemeClr val="dk1"/>
                </a:solidFill>
                <a:latin typeface="Lato"/>
                <a:ea typeface="Lato"/>
                <a:cs typeface="Lato"/>
                <a:sym typeface="Lato"/>
              </a:rPr>
              <a:t>: combining two dataframes (station values and station points)</a:t>
            </a:r>
            <a:endParaRPr>
              <a:solidFill>
                <a:schemeClr val="dk1"/>
              </a:solidFill>
              <a:latin typeface="Lato"/>
              <a:ea typeface="Lato"/>
              <a:cs typeface="Lato"/>
              <a:sym typeface="Lato"/>
            </a:endParaRPr>
          </a:p>
          <a:p>
            <a:pPr indent="0" lvl="0" marL="914400" rtl="0" algn="just">
              <a:lnSpc>
                <a:spcPct val="100000"/>
              </a:lnSpc>
              <a:spcBef>
                <a:spcPts val="0"/>
              </a:spcBef>
              <a:spcAft>
                <a:spcPts val="0"/>
              </a:spcAft>
              <a:buNone/>
            </a:pPr>
            <a:r>
              <a:t/>
            </a:r>
            <a:endParaRPr>
              <a:solidFill>
                <a:schemeClr val="dk1"/>
              </a:solidFill>
              <a:latin typeface="Lato"/>
              <a:ea typeface="Lato"/>
              <a:cs typeface="Lato"/>
              <a:sym typeface="Lato"/>
            </a:endParaRPr>
          </a:p>
          <a:p>
            <a:pPr indent="-317500" lvl="0" marL="457200" rtl="0" algn="just">
              <a:lnSpc>
                <a:spcPct val="100000"/>
              </a:lnSpc>
              <a:spcBef>
                <a:spcPts val="0"/>
              </a:spcBef>
              <a:spcAft>
                <a:spcPts val="0"/>
              </a:spcAft>
              <a:buClr>
                <a:srgbClr val="FFC845"/>
              </a:buClr>
              <a:buSzPts val="1400"/>
              <a:buFont typeface="Lato Black"/>
              <a:buAutoNum type="arabicPeriod"/>
            </a:pPr>
            <a:r>
              <a:rPr lang="en">
                <a:solidFill>
                  <a:schemeClr val="dk1"/>
                </a:solidFill>
                <a:latin typeface="Lato Black"/>
                <a:ea typeface="Lato Black"/>
                <a:cs typeface="Lato Black"/>
                <a:sym typeface="Lato Black"/>
              </a:rPr>
              <a:t>Inserting new columns</a:t>
            </a:r>
            <a:r>
              <a:rPr lang="en">
                <a:solidFill>
                  <a:schemeClr val="dk1"/>
                </a:solidFill>
                <a:latin typeface="Lato"/>
                <a:ea typeface="Lato"/>
                <a:cs typeface="Lato"/>
                <a:sym typeface="Lato"/>
              </a:rPr>
              <a:t>: includes Summing and Averaging</a:t>
            </a:r>
            <a:endParaRPr>
              <a:solidFill>
                <a:schemeClr val="dk1"/>
              </a:solidFill>
              <a:latin typeface="Lato"/>
              <a:ea typeface="Lato"/>
              <a:cs typeface="Lato"/>
              <a:sym typeface="Lato"/>
            </a:endParaRPr>
          </a:p>
          <a:p>
            <a:pPr indent="0" lvl="0" marL="457200" rtl="0" algn="just">
              <a:lnSpc>
                <a:spcPct val="100000"/>
              </a:lnSpc>
              <a:spcBef>
                <a:spcPts val="0"/>
              </a:spcBef>
              <a:spcAft>
                <a:spcPts val="0"/>
              </a:spcAft>
              <a:buNone/>
            </a:pPr>
            <a:r>
              <a:t/>
            </a:r>
            <a:endParaRPr>
              <a:solidFill>
                <a:schemeClr val="dk1"/>
              </a:solidFill>
              <a:latin typeface="Lato"/>
              <a:ea typeface="Lato"/>
              <a:cs typeface="Lato"/>
              <a:sym typeface="Lato"/>
            </a:endParaRPr>
          </a:p>
          <a:p>
            <a:pPr indent="-317500" lvl="0" marL="457200" rtl="0" algn="just">
              <a:lnSpc>
                <a:spcPct val="100000"/>
              </a:lnSpc>
              <a:spcBef>
                <a:spcPts val="0"/>
              </a:spcBef>
              <a:spcAft>
                <a:spcPts val="0"/>
              </a:spcAft>
              <a:buClr>
                <a:srgbClr val="FFC845"/>
              </a:buClr>
              <a:buSzPts val="1400"/>
              <a:buFont typeface="Lato Black"/>
              <a:buAutoNum type="arabicPeriod"/>
            </a:pPr>
            <a:r>
              <a:rPr lang="en">
                <a:solidFill>
                  <a:schemeClr val="dk1"/>
                </a:solidFill>
                <a:latin typeface="Lato Black"/>
                <a:ea typeface="Lato Black"/>
                <a:cs typeface="Lato Black"/>
                <a:sym typeface="Lato Black"/>
              </a:rPr>
              <a:t>Geospace Initialization</a:t>
            </a:r>
            <a:r>
              <a:rPr lang="en">
                <a:solidFill>
                  <a:schemeClr val="dk1"/>
                </a:solidFill>
                <a:latin typeface="Lato"/>
                <a:ea typeface="Lato"/>
                <a:cs typeface="Lato"/>
                <a:sym typeface="Lato"/>
              </a:rPr>
              <a:t>: cleaning the station points and PH map</a:t>
            </a:r>
            <a:endParaRPr>
              <a:solidFill>
                <a:schemeClr val="dk1"/>
              </a:solidFill>
              <a:latin typeface="Lato"/>
              <a:ea typeface="Lato"/>
              <a:cs typeface="Lato"/>
              <a:sym typeface="Lato"/>
            </a:endParaRPr>
          </a:p>
          <a:p>
            <a:pPr indent="0" lvl="0" marL="457200" rtl="0" algn="just">
              <a:lnSpc>
                <a:spcPct val="100000"/>
              </a:lnSpc>
              <a:spcBef>
                <a:spcPts val="0"/>
              </a:spcBef>
              <a:spcAft>
                <a:spcPts val="0"/>
              </a:spcAft>
              <a:buNone/>
            </a:pPr>
            <a:r>
              <a:t/>
            </a:r>
            <a:endParaRPr b="1">
              <a:latin typeface="Lato"/>
              <a:ea typeface="Lato"/>
              <a:cs typeface="Lato"/>
              <a:sym typeface="Lato"/>
            </a:endParaRPr>
          </a:p>
        </p:txBody>
      </p:sp>
      <p:sp>
        <p:nvSpPr>
          <p:cNvPr id="90" name="Google Shape;90;p17"/>
          <p:cNvSpPr txBox="1"/>
          <p:nvPr/>
        </p:nvSpPr>
        <p:spPr>
          <a:xfrm>
            <a:off x="446100" y="579775"/>
            <a:ext cx="800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ato Light"/>
                <a:ea typeface="Lato Light"/>
                <a:cs typeface="Lato Light"/>
                <a:sym typeface="Lato Light"/>
              </a:rPr>
              <a:t>Data</a:t>
            </a:r>
            <a:r>
              <a:rPr b="1" lang="en" sz="2800">
                <a:latin typeface="Lato"/>
                <a:ea typeface="Lato"/>
                <a:cs typeface="Lato"/>
                <a:sym typeface="Lato"/>
              </a:rPr>
              <a:t> </a:t>
            </a:r>
            <a:r>
              <a:rPr lang="en" sz="2800">
                <a:latin typeface="Lato Black"/>
                <a:ea typeface="Lato Black"/>
                <a:cs typeface="Lato Black"/>
                <a:sym typeface="Lato Black"/>
              </a:rPr>
              <a:t>Cleaning</a:t>
            </a:r>
            <a:endParaRPr sz="2800">
              <a:latin typeface="Lato Black"/>
              <a:ea typeface="Lato Black"/>
              <a:cs typeface="Lato Black"/>
              <a:sym typeface="La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nvSpPr>
        <p:spPr>
          <a:xfrm>
            <a:off x="446100" y="579775"/>
            <a:ext cx="800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ato Light"/>
                <a:ea typeface="Lato Light"/>
                <a:cs typeface="Lato Light"/>
                <a:sym typeface="Lato Light"/>
              </a:rPr>
              <a:t>Used</a:t>
            </a:r>
            <a:r>
              <a:rPr b="1" lang="en" sz="2800">
                <a:latin typeface="Lato"/>
                <a:ea typeface="Lato"/>
                <a:cs typeface="Lato"/>
                <a:sym typeface="Lato"/>
              </a:rPr>
              <a:t> </a:t>
            </a:r>
            <a:r>
              <a:rPr lang="en" sz="2800">
                <a:latin typeface="Lato Black"/>
                <a:ea typeface="Lato Black"/>
                <a:cs typeface="Lato Black"/>
                <a:sym typeface="Lato Black"/>
              </a:rPr>
              <a:t>Dataset</a:t>
            </a:r>
            <a:endParaRPr sz="2800">
              <a:latin typeface="Lato Black"/>
              <a:ea typeface="Lato Black"/>
              <a:cs typeface="Lato Black"/>
              <a:sym typeface="Lato Black"/>
            </a:endParaRPr>
          </a:p>
        </p:txBody>
      </p:sp>
      <p:sp>
        <p:nvSpPr>
          <p:cNvPr id="96" name="Google Shape;96;p18"/>
          <p:cNvSpPr txBox="1"/>
          <p:nvPr/>
        </p:nvSpPr>
        <p:spPr>
          <a:xfrm>
            <a:off x="600075" y="1246550"/>
            <a:ext cx="6735900" cy="154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400"/>
              <a:buFont typeface="Lato"/>
              <a:buNone/>
            </a:pPr>
            <a:r>
              <a:rPr b="1" lang="en">
                <a:solidFill>
                  <a:schemeClr val="dk1"/>
                </a:solidFill>
                <a:latin typeface="Lato"/>
                <a:ea typeface="Lato"/>
                <a:cs typeface="Lato"/>
                <a:sym typeface="Lato"/>
              </a:rPr>
              <a:t>Daily number of passengers who have entered and exited per station</a:t>
            </a:r>
            <a:r>
              <a:rPr lang="en">
                <a:solidFill>
                  <a:schemeClr val="dk1"/>
                </a:solidFill>
                <a:latin typeface="Lato"/>
                <a:ea typeface="Lato"/>
                <a:cs typeface="Lato"/>
                <a:sym typeface="Lato"/>
              </a:rPr>
              <a:t> on average, percentage and total in Metro Rail Transit Line 3 in 2017.</a:t>
            </a:r>
            <a:endParaRPr>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400"/>
              <a:buFont typeface="Lato"/>
              <a:buNone/>
            </a:pPr>
            <a:r>
              <a:rPr lang="en" u="sng">
                <a:solidFill>
                  <a:schemeClr val="hlink"/>
                </a:solidFill>
                <a:latin typeface="Lato"/>
                <a:ea typeface="Lato"/>
                <a:cs typeface="Lato"/>
                <a:sym typeface="Lato"/>
                <a:hlinkClick r:id="rId3"/>
              </a:rPr>
              <a:t>https://drive.google.com/file/d/1Ly-YzLlS2BjjczC4nduDqGL6CHvRKhNL/view</a:t>
            </a:r>
            <a:endParaRPr i="1">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400"/>
              <a:buFont typeface="Lato"/>
              <a:buNone/>
            </a:pPr>
            <a:r>
              <a:t/>
            </a:r>
            <a:endParaRPr i="1">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400"/>
              <a:buFont typeface="Lato"/>
              <a:buNone/>
            </a:pPr>
            <a:r>
              <a:t/>
            </a:r>
            <a:endParaRPr>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nvSpPr>
        <p:spPr>
          <a:xfrm>
            <a:off x="446100" y="579775"/>
            <a:ext cx="800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ato Light"/>
                <a:ea typeface="Lato Light"/>
                <a:cs typeface="Lato Light"/>
                <a:sym typeface="Lato Light"/>
              </a:rPr>
              <a:t>Exploratory</a:t>
            </a:r>
            <a:r>
              <a:rPr b="1" lang="en" sz="2800">
                <a:latin typeface="Lato"/>
                <a:ea typeface="Lato"/>
                <a:cs typeface="Lato"/>
                <a:sym typeface="Lato"/>
              </a:rPr>
              <a:t> </a:t>
            </a:r>
            <a:r>
              <a:rPr lang="en" sz="2800">
                <a:latin typeface="Lato Black"/>
                <a:ea typeface="Lato Black"/>
                <a:cs typeface="Lato Black"/>
                <a:sym typeface="Lato Black"/>
              </a:rPr>
              <a:t>Visuals</a:t>
            </a:r>
            <a:endParaRPr sz="2800">
              <a:latin typeface="Lato Black"/>
              <a:ea typeface="Lato Black"/>
              <a:cs typeface="Lato Black"/>
              <a:sym typeface="Lato Black"/>
            </a:endParaRPr>
          </a:p>
        </p:txBody>
      </p:sp>
      <p:sp>
        <p:nvSpPr>
          <p:cNvPr id="102" name="Google Shape;102;p19"/>
          <p:cNvSpPr txBox="1"/>
          <p:nvPr/>
        </p:nvSpPr>
        <p:spPr>
          <a:xfrm>
            <a:off x="665550" y="1276300"/>
            <a:ext cx="7373700" cy="57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solidFill>
                  <a:schemeClr val="dk1"/>
                </a:solidFill>
                <a:latin typeface="Lato"/>
                <a:ea typeface="Lato"/>
                <a:cs typeface="Lato"/>
                <a:sym typeface="Lato"/>
              </a:rPr>
              <a:t>Data visualization will mostly deal with time series analysis on station entries. Station exits will </a:t>
            </a:r>
            <a:r>
              <a:rPr lang="en" sz="1600">
                <a:solidFill>
                  <a:schemeClr val="dk1"/>
                </a:solidFill>
                <a:latin typeface="Lato Black"/>
                <a:ea typeface="Lato Black"/>
                <a:cs typeface="Lato Black"/>
                <a:sym typeface="Lato Black"/>
              </a:rPr>
              <a:t>NOT</a:t>
            </a:r>
            <a:r>
              <a:rPr lang="en" sz="1600">
                <a:solidFill>
                  <a:schemeClr val="dk1"/>
                </a:solidFill>
                <a:latin typeface="Lato"/>
                <a:ea typeface="Lato"/>
                <a:cs typeface="Lato"/>
                <a:sym typeface="Lato"/>
              </a:rPr>
              <a:t> be included in the analysis.  Data visualization will include:</a:t>
            </a:r>
            <a:endParaRPr sz="1600">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sz="1600">
              <a:solidFill>
                <a:schemeClr val="dk1"/>
              </a:solidFill>
              <a:latin typeface="Lato"/>
              <a:ea typeface="Lato"/>
              <a:cs typeface="Lato"/>
              <a:sym typeface="Lato"/>
            </a:endParaRPr>
          </a:p>
          <a:p>
            <a:pPr indent="0" lvl="0" marL="0" rtl="0" algn="just">
              <a:lnSpc>
                <a:spcPct val="100000"/>
              </a:lnSpc>
              <a:spcBef>
                <a:spcPts val="0"/>
              </a:spcBef>
              <a:spcAft>
                <a:spcPts val="0"/>
              </a:spcAft>
              <a:buNone/>
            </a:pPr>
            <a:r>
              <a:t/>
            </a:r>
            <a:endParaRPr sz="1600">
              <a:solidFill>
                <a:schemeClr val="dk1"/>
              </a:solidFill>
              <a:latin typeface="Lato"/>
              <a:ea typeface="Lato"/>
              <a:cs typeface="Lato"/>
              <a:sym typeface="Lato"/>
            </a:endParaRPr>
          </a:p>
        </p:txBody>
      </p:sp>
      <p:pic>
        <p:nvPicPr>
          <p:cNvPr id="103" name="Google Shape;103;p19"/>
          <p:cNvPicPr preferRelativeResize="0"/>
          <p:nvPr/>
        </p:nvPicPr>
        <p:blipFill>
          <a:blip r:embed="rId3">
            <a:alphaModFix/>
          </a:blip>
          <a:stretch>
            <a:fillRect/>
          </a:stretch>
        </p:blipFill>
        <p:spPr>
          <a:xfrm>
            <a:off x="824775" y="2089675"/>
            <a:ext cx="537300" cy="1271275"/>
          </a:xfrm>
          <a:prstGeom prst="rect">
            <a:avLst/>
          </a:prstGeom>
          <a:noFill/>
          <a:ln>
            <a:noFill/>
          </a:ln>
        </p:spPr>
      </p:pic>
      <p:sp>
        <p:nvSpPr>
          <p:cNvPr id="104" name="Google Shape;104;p19"/>
          <p:cNvSpPr txBox="1"/>
          <p:nvPr/>
        </p:nvSpPr>
        <p:spPr>
          <a:xfrm>
            <a:off x="1486275" y="2089675"/>
            <a:ext cx="3000000" cy="99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2000">
                <a:solidFill>
                  <a:schemeClr val="dk1"/>
                </a:solidFill>
                <a:latin typeface="Lato"/>
                <a:ea typeface="Lato"/>
                <a:cs typeface="Lato"/>
                <a:sym typeface="Lato"/>
              </a:rPr>
              <a:t>Geospatial </a:t>
            </a:r>
            <a:endParaRPr b="1" sz="20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2000">
                <a:solidFill>
                  <a:schemeClr val="dk1"/>
                </a:solidFill>
                <a:latin typeface="Lato"/>
                <a:ea typeface="Lato"/>
                <a:cs typeface="Lato"/>
                <a:sym typeface="Lato"/>
              </a:rPr>
              <a:t>Heatmaps</a:t>
            </a:r>
            <a:endParaRPr b="1" sz="2000">
              <a:solidFill>
                <a:schemeClr val="dk1"/>
              </a:solidFill>
              <a:latin typeface="Lato"/>
              <a:ea typeface="Lato"/>
              <a:cs typeface="Lato"/>
              <a:sym typeface="Lato"/>
            </a:endParaRPr>
          </a:p>
          <a:p>
            <a:pPr indent="0" lvl="0" marL="0" rtl="0" algn="just">
              <a:lnSpc>
                <a:spcPct val="115000"/>
              </a:lnSpc>
              <a:spcBef>
                <a:spcPts val="0"/>
              </a:spcBef>
              <a:spcAft>
                <a:spcPts val="0"/>
              </a:spcAft>
              <a:buNone/>
            </a:pPr>
            <a:r>
              <a:rPr b="1" lang="en" sz="2000">
                <a:solidFill>
                  <a:schemeClr val="dk1"/>
                </a:solidFill>
                <a:latin typeface="Lato"/>
                <a:ea typeface="Lato"/>
                <a:cs typeface="Lato"/>
                <a:sym typeface="Lato"/>
              </a:rPr>
              <a:t>Time series line graphs</a:t>
            </a:r>
            <a:endParaRPr b="1" sz="20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blip>
          <a:stretch>
            <a:fillRect/>
          </a:stretch>
        </p:blipFill>
        <p:spPr>
          <a:xfrm>
            <a:off x="702050" y="197200"/>
            <a:ext cx="2343475" cy="4749075"/>
          </a:xfrm>
          <a:prstGeom prst="rect">
            <a:avLst/>
          </a:prstGeom>
          <a:noFill/>
          <a:ln>
            <a:noFill/>
          </a:ln>
        </p:spPr>
      </p:pic>
      <p:sp>
        <p:nvSpPr>
          <p:cNvPr id="110" name="Google Shape;110;p20"/>
          <p:cNvSpPr txBox="1"/>
          <p:nvPr/>
        </p:nvSpPr>
        <p:spPr>
          <a:xfrm>
            <a:off x="3271975" y="396675"/>
            <a:ext cx="4836000" cy="7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Black"/>
                <a:ea typeface="Lato Black"/>
                <a:cs typeface="Lato Black"/>
                <a:sym typeface="Lato Black"/>
              </a:rPr>
              <a:t>Average commuter traffic activity on different stations in a day in 2017 </a:t>
            </a:r>
            <a:endParaRPr sz="1800">
              <a:latin typeface="Lato Black"/>
              <a:ea typeface="Lato Black"/>
              <a:cs typeface="Lato Black"/>
              <a:sym typeface="Lato Black"/>
            </a:endParaRPr>
          </a:p>
        </p:txBody>
      </p:sp>
      <p:sp>
        <p:nvSpPr>
          <p:cNvPr id="111" name="Google Shape;111;p20"/>
          <p:cNvSpPr txBox="1"/>
          <p:nvPr/>
        </p:nvSpPr>
        <p:spPr>
          <a:xfrm>
            <a:off x="3271975" y="1320300"/>
            <a:ext cx="4138800" cy="35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Observations:</a:t>
            </a:r>
            <a:endParaRPr b="1"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There is always a large traffic activity at the </a:t>
            </a:r>
            <a:r>
              <a:rPr b="1" lang="en" sz="1600">
                <a:latin typeface="Lato"/>
                <a:ea typeface="Lato"/>
                <a:cs typeface="Lato"/>
                <a:sym typeface="Lato"/>
              </a:rPr>
              <a:t>end stations</a:t>
            </a:r>
            <a:r>
              <a:rPr lang="en" sz="1600">
                <a:latin typeface="Lato"/>
                <a:ea typeface="Lato"/>
                <a:cs typeface="Lato"/>
                <a:sym typeface="Lato"/>
              </a:rPr>
              <a:t> (North ave and Taft), and </a:t>
            </a:r>
            <a:r>
              <a:rPr b="1" lang="en" sz="1600">
                <a:latin typeface="Lato"/>
                <a:ea typeface="Lato"/>
                <a:cs typeface="Lato"/>
                <a:sym typeface="Lato"/>
              </a:rPr>
              <a:t>mid stations</a:t>
            </a:r>
            <a:r>
              <a:rPr lang="en" sz="1600">
                <a:latin typeface="Lato"/>
                <a:ea typeface="Lato"/>
                <a:cs typeface="Lato"/>
                <a:sym typeface="Lato"/>
              </a:rPr>
              <a:t>.</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b="0" l="0" r="0" t="1970"/>
          <a:stretch/>
        </p:blipFill>
        <p:spPr>
          <a:xfrm>
            <a:off x="152400" y="257175"/>
            <a:ext cx="8839200" cy="3476526"/>
          </a:xfrm>
          <a:prstGeom prst="rect">
            <a:avLst/>
          </a:prstGeom>
          <a:noFill/>
          <a:ln>
            <a:noFill/>
          </a:ln>
        </p:spPr>
      </p:pic>
      <p:sp>
        <p:nvSpPr>
          <p:cNvPr id="117" name="Google Shape;117;p21"/>
          <p:cNvSpPr txBox="1"/>
          <p:nvPr/>
        </p:nvSpPr>
        <p:spPr>
          <a:xfrm>
            <a:off x="311700" y="4034250"/>
            <a:ext cx="8520600" cy="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Observations:</a:t>
            </a:r>
            <a:endParaRPr b="1"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Most congested hours are start and end of working hours.</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Peak day is friday, least busiest is sunday</a:t>
            </a:r>
            <a:endParaRPr sz="12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